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9" r:id="rId3"/>
    <p:sldId id="260" r:id="rId4"/>
    <p:sldId id="291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94" r:id="rId29"/>
    <p:sldId id="286" r:id="rId30"/>
    <p:sldId id="287" r:id="rId31"/>
    <p:sldId id="293" r:id="rId32"/>
    <p:sldId id="288" r:id="rId33"/>
    <p:sldId id="289" r:id="rId34"/>
    <p:sldId id="290" r:id="rId35"/>
    <p:sldId id="29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  <a:srgbClr val="66CCFF"/>
    <a:srgbClr val="99CCFF"/>
    <a:srgbClr val="FF99FF"/>
    <a:srgbClr val="FF9999"/>
    <a:srgbClr val="FFFF99"/>
    <a:srgbClr val="CCFF99"/>
    <a:srgbClr val="99FF99"/>
    <a:srgbClr val="66FFCC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73833" autoAdjust="0"/>
  </p:normalViewPr>
  <p:slideViewPr>
    <p:cSldViewPr snapToGrid="0" snapToObjects="1">
      <p:cViewPr varScale="1">
        <p:scale>
          <a:sx n="65" d="100"/>
          <a:sy n="65" d="100"/>
        </p:scale>
        <p:origin x="1219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jpeg>
</file>

<file path=ppt/media/image2.jpg>
</file>

<file path=ppt/media/image3.png>
</file>

<file path=ppt/media/image4.jpeg>
</file>

<file path=ppt/media/image5.jpeg>
</file>

<file path=ppt/media/image6.jpe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se kohatäid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t-EE"/>
          </a:p>
        </p:txBody>
      </p:sp>
      <p:sp>
        <p:nvSpPr>
          <p:cNvPr id="3" name="Kuupäeva kohatäid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43EF3E-D669-4B34-9A14-758A8E6CA92F}" type="datetimeFigureOut">
              <a:rPr lang="et-EE" smtClean="0"/>
              <a:t>17.04.2018</a:t>
            </a:fld>
            <a:endParaRPr lang="et-EE"/>
          </a:p>
        </p:txBody>
      </p:sp>
      <p:sp>
        <p:nvSpPr>
          <p:cNvPr id="4" name="Slaidi pildi kohatä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t-EE"/>
          </a:p>
        </p:txBody>
      </p:sp>
      <p:sp>
        <p:nvSpPr>
          <p:cNvPr id="5" name="Märkmete kohatäid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t-EE"/>
              <a:t>Redigeeri juhtslaidi tekstilaade</a:t>
            </a:r>
          </a:p>
          <a:p>
            <a:pPr lvl="1"/>
            <a:r>
              <a:rPr lang="et-EE"/>
              <a:t>Teine tase</a:t>
            </a:r>
          </a:p>
          <a:p>
            <a:pPr lvl="2"/>
            <a:r>
              <a:rPr lang="et-EE"/>
              <a:t>Kolmas tase</a:t>
            </a:r>
          </a:p>
          <a:p>
            <a:pPr lvl="3"/>
            <a:r>
              <a:rPr lang="et-EE"/>
              <a:t>Neljas tase</a:t>
            </a:r>
          </a:p>
          <a:p>
            <a:pPr lvl="4"/>
            <a:r>
              <a:rPr lang="et-EE"/>
              <a:t>Viies tase</a:t>
            </a:r>
          </a:p>
        </p:txBody>
      </p:sp>
      <p:sp>
        <p:nvSpPr>
          <p:cNvPr id="6" name="Jaluse kohatäid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t-EE"/>
          </a:p>
        </p:txBody>
      </p:sp>
      <p:sp>
        <p:nvSpPr>
          <p:cNvPr id="7" name="Slaidinumbri kohatä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5B443-5CCA-42D0-941D-44EEBA7C2E7F}" type="slidenum">
              <a:rPr lang="et-EE" smtClean="0"/>
              <a:t>‹nº›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973578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5B443-5CCA-42D0-941D-44EEBA7C2E7F}" type="slidenum">
              <a:rPr lang="et-EE" smtClean="0"/>
              <a:t>4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41983873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5B443-5CCA-42D0-941D-44EEBA7C2E7F}" type="slidenum">
              <a:rPr lang="et-EE" smtClean="0"/>
              <a:t>31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531303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XYZW, STPQ, or RGBA</a:t>
            </a: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Common name for texture coordinates are:</a:t>
            </a:r>
          </a:p>
          <a:p>
            <a:pPr lvl="3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 and V. </a:t>
            </a: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Then came 3D Textures and should be used for 3D textures the W letter.</a:t>
            </a:r>
          </a:p>
          <a:p>
            <a:pPr lvl="2"/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That causes a conflict with the names of the components of a position: </a:t>
            </a:r>
          </a:p>
          <a:p>
            <a:pPr lvl="3"/>
            <a:r>
              <a: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 Y, Z, and W.</a:t>
            </a: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avoid such conflicts, OpenGL's convention is that the components of texture coordinates are named 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S, T, and R. </a:t>
            </a: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But later on came GLSL and this swizzle masks came around. So, created conflicts with 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RGBA</a:t>
            </a: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So, they decided to use 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STPQ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for textures coordinates.</a:t>
            </a:r>
          </a:p>
          <a:p>
            <a:pPr lvl="2"/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But XYZW, STPQ, or RGBA have the same origin.</a:t>
            </a:r>
          </a:p>
          <a:p>
            <a:pPr lvl="3"/>
            <a:r>
              <a: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However, we cannot switch between masks. For example: we cannot use </a:t>
            </a:r>
            <a:r>
              <a:rPr lang="en-US" sz="1600" b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position.xt</a:t>
            </a:r>
            <a:endParaRPr lang="en-US" sz="1600" b="1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5B443-5CCA-42D0-941D-44EEBA7C2E7F}" type="slidenum">
              <a:rPr lang="et-EE" smtClean="0"/>
              <a:t>32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834880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5B443-5CCA-42D0-941D-44EEBA7C2E7F}" type="slidenum">
              <a:rPr lang="et-EE" smtClean="0"/>
              <a:t>8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462284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pt-BR" sz="1200" dirty="0"/>
              <a:t>OpenGL </a:t>
            </a:r>
            <a:r>
              <a:rPr lang="en-US" altLang="pt-BR" sz="1200" dirty="0" err="1"/>
              <a:t>shaders</a:t>
            </a:r>
            <a:r>
              <a:rPr lang="en-US" altLang="pt-BR" sz="1200" dirty="0"/>
              <a:t> give the user control over each vertex and each fragment (each pixel or partial pixel) interpolated between vertices.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pt-BR" sz="1200" dirty="0"/>
              <a:t>First, we pass from CPU</a:t>
            </a:r>
            <a:r>
              <a:rPr lang="en-US" altLang="pt-BR" sz="1200" baseline="0" dirty="0"/>
              <a:t> Program to the Vertex Processing where the GPU starts to process the position of each </a:t>
            </a:r>
            <a:r>
              <a:rPr lang="en-US" altLang="pt-BR" sz="1200" baseline="0" dirty="0" err="1"/>
              <a:t>vertice</a:t>
            </a:r>
            <a:r>
              <a:rPr lang="en-US" altLang="pt-BR" sz="1200" baseline="0" dirty="0"/>
              <a:t> in local position, in word and starts to process the </a:t>
            </a:r>
            <a:r>
              <a:rPr lang="en-US" altLang="pt-BR" sz="1200" baseline="0" dirty="0" err="1"/>
              <a:t>clipspace</a:t>
            </a:r>
            <a:r>
              <a:rPr lang="en-US" altLang="pt-BR" sz="1200" baseline="0" dirty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pt-BR" sz="1200" baseline="0" dirty="0"/>
              <a:t>After, we have the primitive </a:t>
            </a:r>
            <a:r>
              <a:rPr lang="en-US" altLang="pt-BR" sz="1200" baseline="0" dirty="0" smtClean="0"/>
              <a:t>Assembly </a:t>
            </a:r>
            <a:r>
              <a:rPr lang="en-US" altLang="pt-BR" sz="1200" baseline="0" dirty="0"/>
              <a:t>where each </a:t>
            </a:r>
            <a:r>
              <a:rPr lang="en-US" altLang="pt-BR" sz="1200" baseline="0" dirty="0" err="1"/>
              <a:t>vertice</a:t>
            </a:r>
            <a:r>
              <a:rPr lang="en-US" altLang="pt-BR" sz="1200" baseline="0" dirty="0"/>
              <a:t> is connected to others that need to connect creating triangles, lines and the points.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pt-BR" sz="1200" dirty="0"/>
              <a:t>After vertices are processed, polygons are </a:t>
            </a:r>
            <a:r>
              <a:rPr lang="en-US" altLang="pt-BR" sz="1200" i="1" dirty="0"/>
              <a:t>rasterized</a:t>
            </a:r>
            <a:r>
              <a:rPr lang="en-US" altLang="pt-BR" sz="1200" dirty="0"/>
              <a:t>.  During rasterization, values like position, color, depth, and others are interpolated across the polygon.  The interpolated values are passed to each pixel fragment.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78AF00-6896-43EC-AD28-6FCC065B00CC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8424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/>
              <a:t>It's the responsibility of the vertex </a:t>
            </a:r>
            <a:r>
              <a:rPr lang="en-US" sz="2200" dirty="0" err="1"/>
              <a:t>shader</a:t>
            </a:r>
            <a:r>
              <a:rPr lang="en-US" sz="2200" dirty="0"/>
              <a:t> to make sure all vertices are transformed from their local coordinate systems to the correct viewport coordinates. Anything outside the viewport dimensions is skipped and is not drawn altogether</a:t>
            </a:r>
            <a:endParaRPr lang="pt-BR" sz="2200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78AF00-6896-43EC-AD28-6FCC065B00CC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705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Any floating point, integer, or sampler declaration can have the type preceded by one of these precision qualifiers: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5B443-5CCA-42D0-941D-44EEBA7C2E7F}" type="slidenum">
              <a:rPr lang="et-EE" smtClean="0"/>
              <a:t>18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581298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algn="just"/>
            <a:r>
              <a: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Are run once for each vertex given to the graphics processor. </a:t>
            </a:r>
          </a:p>
          <a:p>
            <a:pPr lvl="1" algn="just"/>
            <a:r>
              <a: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purpose is to transform each vertex's 3D position in virtual space to the 2D coordinate </a:t>
            </a:r>
            <a:r>
              <a:rPr lang="en-US" sz="20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at which it appears on the screen. </a:t>
            </a:r>
          </a:p>
          <a:p>
            <a:pPr lvl="1" algn="just"/>
            <a:r>
              <a: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Vertex </a:t>
            </a:r>
            <a:r>
              <a:rPr lang="en-US" sz="20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shaders</a:t>
            </a:r>
            <a:r>
              <a: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can manipulate properties such as </a:t>
            </a:r>
          </a:p>
          <a:p>
            <a:pPr lvl="2" algn="just"/>
            <a:r>
              <a: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position, </a:t>
            </a:r>
          </a:p>
          <a:p>
            <a:pPr lvl="2" algn="just"/>
            <a:r>
              <a: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texture coordinate.</a:t>
            </a:r>
          </a:p>
          <a:p>
            <a:pPr lvl="1" algn="just"/>
            <a:r>
              <a: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But cannot create new vertices. </a:t>
            </a:r>
          </a:p>
          <a:p>
            <a:pPr lvl="1" algn="just"/>
            <a:r>
              <a: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Output of the vertex </a:t>
            </a:r>
            <a:r>
              <a:rPr lang="en-US" sz="20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shader</a:t>
            </a:r>
            <a:r>
              <a: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goes to the next stage in the pipeline, which is either a </a:t>
            </a:r>
            <a:r>
              <a:rPr lang="en-US" sz="2000" b="1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geometry </a:t>
            </a:r>
            <a:r>
              <a:rPr lang="en-US" sz="2000" b="1" i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shader</a:t>
            </a:r>
            <a:r>
              <a:rPr lang="en-US" sz="2000" b="1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if present</a:t>
            </a:r>
            <a:r>
              <a:rPr lang="en-US" sz="2000" b="1" i="1" kern="1200" baseline="300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</a:t>
            </a:r>
            <a:r>
              <a:rPr lang="en-US" sz="2000" b="1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 the rasterizer otherwise. </a:t>
            </a:r>
          </a:p>
          <a:p>
            <a:pPr marL="457200" marR="0" lvl="1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1</a:t>
            </a:r>
            <a:r>
              <a:rPr lang="en-US" sz="2000" b="1" dirty="0" smtClean="0"/>
              <a:t>. Geometry </a:t>
            </a:r>
            <a:r>
              <a:rPr lang="en-US" sz="2000" b="1" dirty="0" err="1" smtClean="0"/>
              <a:t>shaders</a:t>
            </a:r>
            <a:r>
              <a:rPr lang="en-US" sz="2000" b="1" dirty="0" smtClean="0"/>
              <a:t> are a relatively new type of </a:t>
            </a:r>
            <a:r>
              <a:rPr lang="en-US" sz="2000" b="1" dirty="0" err="1" smtClean="0"/>
              <a:t>shader</a:t>
            </a:r>
            <a:r>
              <a:rPr lang="en-US" sz="2000" b="1" dirty="0" smtClean="0"/>
              <a:t>. It can generate new graphics primitives, such as points, lines, and triangles, from those primitives that were sent to the beginning of the graphics pipeline. Geometry </a:t>
            </a:r>
            <a:r>
              <a:rPr lang="en-US" sz="2000" b="1" dirty="0" err="1" smtClean="0"/>
              <a:t>shader</a:t>
            </a:r>
            <a:r>
              <a:rPr lang="en-US" sz="2000" b="1" dirty="0" smtClean="0"/>
              <a:t> programs are executed after vertex </a:t>
            </a:r>
            <a:r>
              <a:rPr lang="en-US" sz="2000" b="1" dirty="0" err="1" smtClean="0"/>
              <a:t>shaders</a:t>
            </a:r>
            <a:r>
              <a:rPr lang="en-US" sz="2000" b="1" dirty="0" smtClean="0"/>
              <a:t>. Since OpenGL 3.2 (and not in </a:t>
            </a:r>
            <a:r>
              <a:rPr lang="en-US" sz="2000" b="1" dirty="0" err="1" smtClean="0"/>
              <a:t>WebGL</a:t>
            </a:r>
            <a:r>
              <a:rPr lang="en-US" sz="2000" b="1" dirty="0" smtClean="0"/>
              <a:t> 1.0 or 2.0)</a:t>
            </a:r>
            <a:endParaRPr lang="pt-BR" sz="2000" b="1" dirty="0" smtClean="0"/>
          </a:p>
          <a:p>
            <a:pPr lvl="1" algn="just"/>
            <a:endParaRPr lang="pt-BR" sz="2000" b="1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5B443-5CCA-42D0-941D-44EEBA7C2E7F}" type="slidenum">
              <a:rPr lang="et-EE" smtClean="0"/>
              <a:t>21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734639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3D graphics, a fragment </a:t>
            </a:r>
            <a:r>
              <a:rPr lang="en-US" sz="24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shader</a:t>
            </a:r>
            <a:r>
              <a: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alone </a:t>
            </a:r>
            <a:r>
              <a:rPr lang="en-US" sz="2400" b="1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cannot</a:t>
            </a:r>
            <a:r>
              <a: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produce very complex effects, because it operates only on a single fragment, without knowledge of a scene's geometry.</a:t>
            </a:r>
            <a:endParaRPr lang="pt-BR" sz="24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5B443-5CCA-42D0-941D-44EEBA7C2E7F}" type="slidenum">
              <a:rPr lang="et-EE" smtClean="0"/>
              <a:t>23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619698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5B443-5CCA-42D0-941D-44EEBA7C2E7F}" type="slidenum">
              <a:rPr lang="et-EE" smtClean="0"/>
              <a:t>27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03301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5B443-5CCA-42D0-941D-44EEBA7C2E7F}" type="slidenum">
              <a:rPr lang="et-EE" smtClean="0"/>
              <a:t>28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135005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1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87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862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36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303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79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554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2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19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26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05960-388E-E847-ACF4-7E6A6FDDF82B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0112B-1A5E-1F4E-80E2-E6A290A0F4F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053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ghthouse3d.com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pengl-tutorial.org/" TargetMode="External"/><Relationship Id="rId2" Type="http://schemas.openxmlformats.org/officeDocument/2006/relationships/hyperlink" Target="https://www.khronos.org/files/webgl/webgl-reference-card-1_0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ebookofshaders.com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" y="0"/>
            <a:ext cx="12190647" cy="68572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62473" y="3657600"/>
            <a:ext cx="25311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Futura Medium" charset="0"/>
                <a:ea typeface="Futura Medium" charset="0"/>
                <a:cs typeface="Futura Medium" charset="0"/>
              </a:rPr>
              <a:t>ESTONIA</a:t>
            </a:r>
          </a:p>
        </p:txBody>
      </p:sp>
      <p:sp>
        <p:nvSpPr>
          <p:cNvPr id="5" name="Título 1"/>
          <p:cNvSpPr>
            <a:spLocks noGrp="1"/>
          </p:cNvSpPr>
          <p:nvPr>
            <p:ph type="ctrTitle"/>
          </p:nvPr>
        </p:nvSpPr>
        <p:spPr>
          <a:xfrm>
            <a:off x="1523999" y="2706066"/>
            <a:ext cx="9144000" cy="951534"/>
          </a:xfrm>
        </p:spPr>
        <p:txBody>
          <a:bodyPr/>
          <a:lstStyle/>
          <a:p>
            <a:r>
              <a:rPr lang="pt-BR" dirty="0" err="1" smtClean="0">
                <a:solidFill>
                  <a:schemeClr val="bg1"/>
                </a:solidFill>
              </a:rPr>
              <a:t>Shaders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6" name="Subtítulo 2"/>
          <p:cNvSpPr>
            <a:spLocks noGrp="1"/>
          </p:cNvSpPr>
          <p:nvPr>
            <p:ph type="subTitle" idx="1"/>
          </p:nvPr>
        </p:nvSpPr>
        <p:spPr>
          <a:xfrm>
            <a:off x="1523999" y="5655378"/>
            <a:ext cx="9144000" cy="640337"/>
          </a:xfrm>
        </p:spPr>
        <p:txBody>
          <a:bodyPr/>
          <a:lstStyle/>
          <a:p>
            <a:r>
              <a:rPr lang="pt-BR" dirty="0" smtClean="0">
                <a:solidFill>
                  <a:schemeClr val="bg1"/>
                </a:solidFill>
              </a:rPr>
              <a:t>Basic </a:t>
            </a:r>
            <a:r>
              <a:rPr lang="pt-BR" dirty="0" err="1" smtClean="0">
                <a:solidFill>
                  <a:schemeClr val="bg1"/>
                </a:solidFill>
              </a:rPr>
              <a:t>principles</a:t>
            </a:r>
            <a:r>
              <a:rPr lang="pt-BR" dirty="0" smtClean="0">
                <a:solidFill>
                  <a:schemeClr val="bg1"/>
                </a:solidFill>
              </a:rPr>
              <a:t> </a:t>
            </a:r>
            <a:r>
              <a:rPr lang="pt-BR" dirty="0" err="1" smtClean="0">
                <a:solidFill>
                  <a:schemeClr val="bg1"/>
                </a:solidFill>
              </a:rPr>
              <a:t>of</a:t>
            </a:r>
            <a:r>
              <a:rPr lang="pt-BR" dirty="0" smtClean="0">
                <a:solidFill>
                  <a:schemeClr val="bg1"/>
                </a:solidFill>
              </a:rPr>
              <a:t> </a:t>
            </a:r>
            <a:r>
              <a:rPr lang="pt-BR" dirty="0" err="1" smtClean="0">
                <a:solidFill>
                  <a:schemeClr val="bg1"/>
                </a:solidFill>
              </a:rPr>
              <a:t>shaders</a:t>
            </a:r>
            <a:r>
              <a:rPr lang="pt-BR" dirty="0" smtClean="0">
                <a:solidFill>
                  <a:schemeClr val="bg1"/>
                </a:solidFill>
              </a:rPr>
              <a:t> </a:t>
            </a:r>
            <a:r>
              <a:rPr lang="pt-BR" dirty="0" err="1" smtClean="0">
                <a:solidFill>
                  <a:schemeClr val="bg1"/>
                </a:solidFill>
              </a:rPr>
              <a:t>with</a:t>
            </a:r>
            <a:r>
              <a:rPr lang="pt-BR" dirty="0" smtClean="0">
                <a:solidFill>
                  <a:schemeClr val="bg1"/>
                </a:solidFill>
              </a:rPr>
              <a:t> OPENGL ES 2.0 in </a:t>
            </a:r>
            <a:r>
              <a:rPr lang="pt-BR" dirty="0" err="1" smtClean="0">
                <a:solidFill>
                  <a:schemeClr val="bg1"/>
                </a:solidFill>
              </a:rPr>
              <a:t>WebGL</a:t>
            </a:r>
            <a:r>
              <a:rPr lang="pt-BR" dirty="0" smtClean="0">
                <a:solidFill>
                  <a:schemeClr val="bg1"/>
                </a:solidFill>
              </a:rPr>
              <a:t> 1.0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8961180" y="6301409"/>
            <a:ext cx="3006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Daniel Priori – </a:t>
            </a:r>
            <a:r>
              <a:rPr lang="pt-BR" dirty="0" err="1">
                <a:solidFill>
                  <a:schemeClr val="bg1"/>
                </a:solidFill>
              </a:rPr>
              <a:t>Derivco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Estonia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07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OpenGL </a:t>
            </a:r>
            <a:r>
              <a:rPr lang="en-US" sz="2800" dirty="0" err="1"/>
              <a:t>shaders</a:t>
            </a:r>
            <a:r>
              <a:rPr lang="en-US" sz="2800" dirty="0"/>
              <a:t> give the user control over each 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vertex</a:t>
            </a:r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fragment (each pixel or partial pixel) </a:t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interpolated between vertices.</a:t>
            </a:r>
          </a:p>
          <a:p>
            <a:pPr>
              <a:lnSpc>
                <a:spcPct val="150000"/>
              </a:lnSpc>
            </a:pPr>
            <a:endParaRPr lang="pt-BR" sz="3200" dirty="0">
              <a:latin typeface="+mj-lt"/>
            </a:endParaRPr>
          </a:p>
        </p:txBody>
      </p:sp>
      <p:grpSp>
        <p:nvGrpSpPr>
          <p:cNvPr id="11" name="Agrupar 10"/>
          <p:cNvGrpSpPr/>
          <p:nvPr/>
        </p:nvGrpSpPr>
        <p:grpSpPr>
          <a:xfrm>
            <a:off x="2773680" y="2702560"/>
            <a:ext cx="7742090" cy="3829045"/>
            <a:chOff x="2773680" y="2702560"/>
            <a:chExt cx="7742090" cy="3829045"/>
          </a:xfrm>
        </p:grpSpPr>
        <p:grpSp>
          <p:nvGrpSpPr>
            <p:cNvPr id="10" name="Agrupar 9"/>
            <p:cNvGrpSpPr/>
            <p:nvPr/>
          </p:nvGrpSpPr>
          <p:grpSpPr>
            <a:xfrm rot="18428446">
              <a:off x="7504221" y="3520056"/>
              <a:ext cx="3699145" cy="2323953"/>
              <a:chOff x="7028830" y="2883769"/>
              <a:chExt cx="3699145" cy="2323953"/>
            </a:xfrm>
          </p:grpSpPr>
          <p:sp>
            <p:nvSpPr>
              <p:cNvPr id="4" name="Triângulo Retângulo 3"/>
              <p:cNvSpPr/>
              <p:nvPr/>
            </p:nvSpPr>
            <p:spPr>
              <a:xfrm rot="9662078">
                <a:off x="7289088" y="3413756"/>
                <a:ext cx="3178628" cy="1793966"/>
              </a:xfrm>
              <a:prstGeom prst="rtTriangl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" name="Elipse 6"/>
              <p:cNvSpPr/>
              <p:nvPr/>
            </p:nvSpPr>
            <p:spPr>
              <a:xfrm>
                <a:off x="7028830" y="3928798"/>
                <a:ext cx="110036" cy="124314"/>
              </a:xfrm>
              <a:prstGeom prst="ellipse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10021043" y="2883769"/>
                <a:ext cx="110036" cy="124314"/>
              </a:xfrm>
              <a:prstGeom prst="ellipse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Elipse 8"/>
              <p:cNvSpPr/>
              <p:nvPr/>
            </p:nvSpPr>
            <p:spPr>
              <a:xfrm>
                <a:off x="10617939" y="4575409"/>
                <a:ext cx="110036" cy="124314"/>
              </a:xfrm>
              <a:prstGeom prst="ellipse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cxnSp>
          <p:nvCxnSpPr>
            <p:cNvPr id="12" name="Conector de Seta Reta 11"/>
            <p:cNvCxnSpPr/>
            <p:nvPr/>
          </p:nvCxnSpPr>
          <p:spPr>
            <a:xfrm>
              <a:off x="2773680" y="2702560"/>
              <a:ext cx="6312481" cy="33512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34" name="Agrupar 33"/>
            <p:cNvGrpSpPr/>
            <p:nvPr/>
          </p:nvGrpSpPr>
          <p:grpSpPr>
            <a:xfrm>
              <a:off x="8967810" y="3918284"/>
              <a:ext cx="464748" cy="464748"/>
              <a:chOff x="11015078" y="4302106"/>
              <a:chExt cx="464748" cy="464748"/>
            </a:xfrm>
          </p:grpSpPr>
          <p:sp>
            <p:nvSpPr>
              <p:cNvPr id="19" name="Retângulo 18"/>
              <p:cNvSpPr/>
              <p:nvPr/>
            </p:nvSpPr>
            <p:spPr>
              <a:xfrm>
                <a:off x="11015078" y="4302106"/>
                <a:ext cx="464748" cy="464748"/>
              </a:xfrm>
              <a:prstGeom prst="rect">
                <a:avLst/>
              </a:prstGeom>
              <a:ln>
                <a:solidFill>
                  <a:srgbClr val="7D9B2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25" name="Conector reto 24"/>
              <p:cNvCxnSpPr/>
              <p:nvPr/>
            </p:nvCxnSpPr>
            <p:spPr>
              <a:xfrm>
                <a:off x="11133150" y="4302106"/>
                <a:ext cx="0" cy="464748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Conector reto 29"/>
              <p:cNvCxnSpPr/>
              <p:nvPr/>
            </p:nvCxnSpPr>
            <p:spPr>
              <a:xfrm>
                <a:off x="11247452" y="4302106"/>
                <a:ext cx="0" cy="464748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Conector reto 30"/>
              <p:cNvCxnSpPr/>
              <p:nvPr/>
            </p:nvCxnSpPr>
            <p:spPr>
              <a:xfrm>
                <a:off x="11364609" y="4302106"/>
                <a:ext cx="0" cy="464748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reto 34"/>
              <p:cNvCxnSpPr/>
              <p:nvPr/>
            </p:nvCxnSpPr>
            <p:spPr>
              <a:xfrm>
                <a:off x="11015078" y="4657725"/>
                <a:ext cx="464748" cy="2858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Conector reto 37"/>
              <p:cNvCxnSpPr/>
              <p:nvPr/>
            </p:nvCxnSpPr>
            <p:spPr>
              <a:xfrm>
                <a:off x="11015078" y="4568645"/>
                <a:ext cx="464748" cy="2858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ector reto 38"/>
              <p:cNvCxnSpPr/>
              <p:nvPr/>
            </p:nvCxnSpPr>
            <p:spPr>
              <a:xfrm>
                <a:off x="11015078" y="4469370"/>
                <a:ext cx="464748" cy="2858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reto 39"/>
              <p:cNvCxnSpPr/>
              <p:nvPr/>
            </p:nvCxnSpPr>
            <p:spPr>
              <a:xfrm>
                <a:off x="11015078" y="4380788"/>
                <a:ext cx="464748" cy="2858"/>
              </a:xfrm>
              <a:prstGeom prst="line">
                <a:avLst/>
              </a:prstGeom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7" name="Conector de Seta Reta 16"/>
            <p:cNvCxnSpPr/>
            <p:nvPr/>
          </p:nvCxnSpPr>
          <p:spPr>
            <a:xfrm>
              <a:off x="6677891" y="3786909"/>
              <a:ext cx="2370315" cy="363749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20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620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4472609" y="1853248"/>
            <a:ext cx="1461052" cy="4428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1639959" y="2693651"/>
            <a:ext cx="1749286" cy="261399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 err="1"/>
              <a:t>Shader</a:t>
            </a:r>
            <a:r>
              <a:rPr lang="pt-BR" sz="2800" dirty="0"/>
              <a:t> </a:t>
            </a:r>
            <a:r>
              <a:rPr lang="pt-BR" sz="2800" dirty="0" err="1"/>
              <a:t>code</a:t>
            </a:r>
            <a:endParaRPr lang="pt-BR" sz="2800" dirty="0"/>
          </a:p>
        </p:txBody>
      </p:sp>
      <p:sp>
        <p:nvSpPr>
          <p:cNvPr id="7" name="Retângulo Arredondado 6"/>
          <p:cNvSpPr/>
          <p:nvPr/>
        </p:nvSpPr>
        <p:spPr>
          <a:xfrm>
            <a:off x="9480890" y="2122150"/>
            <a:ext cx="1098327" cy="3756991"/>
          </a:xfrm>
          <a:prstGeom prst="roundRect">
            <a:avLst>
              <a:gd name="adj" fmla="val 929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SCREEN</a:t>
            </a:r>
          </a:p>
        </p:txBody>
      </p:sp>
      <p:sp>
        <p:nvSpPr>
          <p:cNvPr id="8" name="Retângulo 7"/>
          <p:cNvSpPr/>
          <p:nvPr/>
        </p:nvSpPr>
        <p:spPr>
          <a:xfrm>
            <a:off x="7056782" y="2594112"/>
            <a:ext cx="1391478" cy="261399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GPU</a:t>
            </a:r>
          </a:p>
        </p:txBody>
      </p:sp>
      <p:sp>
        <p:nvSpPr>
          <p:cNvPr id="9" name="Retângulo 8"/>
          <p:cNvSpPr/>
          <p:nvPr/>
        </p:nvSpPr>
        <p:spPr>
          <a:xfrm>
            <a:off x="4682370" y="3056576"/>
            <a:ext cx="1088335" cy="30808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WebGL</a:t>
            </a:r>
            <a:endParaRPr lang="pt-BR" dirty="0"/>
          </a:p>
        </p:txBody>
      </p:sp>
      <p:sp>
        <p:nvSpPr>
          <p:cNvPr id="11" name="Retângulo 10"/>
          <p:cNvSpPr/>
          <p:nvPr/>
        </p:nvSpPr>
        <p:spPr>
          <a:xfrm>
            <a:off x="4592196" y="2017649"/>
            <a:ext cx="12686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 err="1">
                <a:solidFill>
                  <a:schemeClr val="bg1"/>
                </a:solidFill>
              </a:rPr>
              <a:t>PixiJS</a:t>
            </a:r>
            <a:r>
              <a:rPr lang="pt-BR" dirty="0">
                <a:solidFill>
                  <a:schemeClr val="bg1"/>
                </a:solidFill>
              </a:rPr>
              <a:t> / </a:t>
            </a:r>
            <a:r>
              <a:rPr lang="pt-BR" dirty="0" err="1">
                <a:solidFill>
                  <a:schemeClr val="bg1"/>
                </a:solidFill>
              </a:rPr>
              <a:t>ThreeJS</a:t>
            </a:r>
            <a:r>
              <a:rPr lang="pt-BR" dirty="0">
                <a:solidFill>
                  <a:schemeClr val="bg1"/>
                </a:solidFill>
              </a:rPr>
              <a:t>...</a:t>
            </a:r>
          </a:p>
        </p:txBody>
      </p:sp>
      <p:sp>
        <p:nvSpPr>
          <p:cNvPr id="12" name="Seta para a Direita 11"/>
          <p:cNvSpPr/>
          <p:nvPr/>
        </p:nvSpPr>
        <p:spPr>
          <a:xfrm>
            <a:off x="3508832" y="3766930"/>
            <a:ext cx="920408" cy="5963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eta para a Direita 12"/>
          <p:cNvSpPr/>
          <p:nvPr/>
        </p:nvSpPr>
        <p:spPr>
          <a:xfrm>
            <a:off x="5770705" y="3766930"/>
            <a:ext cx="1187725" cy="5963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eta para a Direita 13"/>
          <p:cNvSpPr/>
          <p:nvPr/>
        </p:nvSpPr>
        <p:spPr>
          <a:xfrm>
            <a:off x="8504371" y="3766930"/>
            <a:ext cx="920408" cy="5963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119718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760" y="1754141"/>
            <a:ext cx="5473337" cy="4452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tângulo 4"/>
          <p:cNvSpPr/>
          <p:nvPr/>
        </p:nvSpPr>
        <p:spPr>
          <a:xfrm>
            <a:off x="3467023" y="6414254"/>
            <a:ext cx="54200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400" dirty="0" err="1"/>
              <a:t>Source</a:t>
            </a:r>
            <a:r>
              <a:rPr lang="pt-BR" sz="1400" dirty="0"/>
              <a:t>: </a:t>
            </a:r>
            <a:r>
              <a:rPr lang="pt-BR" sz="1400" dirty="0">
                <a:hlinkClick r:id="rId3"/>
              </a:rPr>
              <a:t>http://www.lighthouse3d.com</a:t>
            </a:r>
            <a:r>
              <a:rPr lang="pt-BR" sz="1400" dirty="0"/>
              <a:t> - </a:t>
            </a:r>
            <a:r>
              <a:rPr lang="pt-BR" sz="1400" dirty="0" err="1"/>
              <a:t>opengl</a:t>
            </a:r>
            <a:r>
              <a:rPr lang="pt-BR" sz="1400" dirty="0"/>
              <a:t>-setup-for-</a:t>
            </a:r>
            <a:r>
              <a:rPr lang="pt-BR" sz="1400" dirty="0" err="1"/>
              <a:t>glsl</a:t>
            </a:r>
            <a:endParaRPr lang="pt-BR" sz="1400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29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tângulo 70"/>
          <p:cNvSpPr/>
          <p:nvPr/>
        </p:nvSpPr>
        <p:spPr>
          <a:xfrm>
            <a:off x="1244831" y="2032103"/>
            <a:ext cx="10488735" cy="4571170"/>
          </a:xfrm>
          <a:prstGeom prst="rect">
            <a:avLst/>
          </a:prstGeom>
          <a:solidFill>
            <a:schemeClr val="accent6">
              <a:lumMod val="40000"/>
              <a:lumOff val="60000"/>
              <a:alpha val="41961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3" name="Retângulo 62"/>
          <p:cNvSpPr/>
          <p:nvPr/>
        </p:nvSpPr>
        <p:spPr>
          <a:xfrm>
            <a:off x="1244831" y="1513921"/>
            <a:ext cx="10488735" cy="539248"/>
          </a:xfrm>
          <a:prstGeom prst="rect">
            <a:avLst/>
          </a:prstGeom>
          <a:solidFill>
            <a:srgbClr val="D9D9D9"/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8" name="Retângulo 97"/>
          <p:cNvSpPr/>
          <p:nvPr/>
        </p:nvSpPr>
        <p:spPr>
          <a:xfrm>
            <a:off x="5145462" y="1513921"/>
            <a:ext cx="2507418" cy="5460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Retângulo 84"/>
          <p:cNvSpPr/>
          <p:nvPr/>
        </p:nvSpPr>
        <p:spPr>
          <a:xfrm>
            <a:off x="5145462" y="3453958"/>
            <a:ext cx="5380061" cy="3156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6" name="Retângulo 85"/>
          <p:cNvSpPr/>
          <p:nvPr/>
        </p:nvSpPr>
        <p:spPr>
          <a:xfrm>
            <a:off x="5145462" y="4422072"/>
            <a:ext cx="5380061" cy="3318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7" name="Retângulo 86"/>
          <p:cNvSpPr/>
          <p:nvPr/>
        </p:nvSpPr>
        <p:spPr>
          <a:xfrm>
            <a:off x="2392686" y="5353933"/>
            <a:ext cx="8132837" cy="29484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0" name="Elipse 89"/>
          <p:cNvSpPr/>
          <p:nvPr/>
        </p:nvSpPr>
        <p:spPr>
          <a:xfrm>
            <a:off x="10125895" y="3198857"/>
            <a:ext cx="798849" cy="798849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1" name="Elipse 90"/>
          <p:cNvSpPr/>
          <p:nvPr/>
        </p:nvSpPr>
        <p:spPr>
          <a:xfrm>
            <a:off x="10125895" y="4182404"/>
            <a:ext cx="798849" cy="798849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6" name="Elipse 95"/>
          <p:cNvSpPr/>
          <p:nvPr/>
        </p:nvSpPr>
        <p:spPr>
          <a:xfrm>
            <a:off x="10125895" y="5097298"/>
            <a:ext cx="798849" cy="798849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4" name="Retângulo 83"/>
          <p:cNvSpPr/>
          <p:nvPr/>
        </p:nvSpPr>
        <p:spPr>
          <a:xfrm>
            <a:off x="2392686" y="2563110"/>
            <a:ext cx="8132837" cy="3223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9" name="Elipse 88"/>
          <p:cNvSpPr/>
          <p:nvPr/>
        </p:nvSpPr>
        <p:spPr>
          <a:xfrm>
            <a:off x="10125895" y="2310725"/>
            <a:ext cx="798849" cy="798849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8" name="Retângulo 87"/>
          <p:cNvSpPr/>
          <p:nvPr/>
        </p:nvSpPr>
        <p:spPr>
          <a:xfrm>
            <a:off x="2392687" y="6219222"/>
            <a:ext cx="2752776" cy="31335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8" name="Retângulo 77"/>
          <p:cNvSpPr/>
          <p:nvPr/>
        </p:nvSpPr>
        <p:spPr>
          <a:xfrm>
            <a:off x="5145462" y="2396713"/>
            <a:ext cx="2507418" cy="593602"/>
          </a:xfrm>
          <a:prstGeom prst="rect">
            <a:avLst/>
          </a:prstGeom>
          <a:solidFill>
            <a:srgbClr val="FFFF99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Retângulo 78"/>
          <p:cNvSpPr/>
          <p:nvPr/>
        </p:nvSpPr>
        <p:spPr>
          <a:xfrm>
            <a:off x="5145462" y="3310705"/>
            <a:ext cx="2507418" cy="573874"/>
          </a:xfrm>
          <a:prstGeom prst="rect">
            <a:avLst/>
          </a:prstGeom>
          <a:solidFill>
            <a:srgbClr val="FFFF99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0" name="Retângulo 79"/>
          <p:cNvSpPr/>
          <p:nvPr/>
        </p:nvSpPr>
        <p:spPr>
          <a:xfrm>
            <a:off x="5145462" y="4269503"/>
            <a:ext cx="2507418" cy="543584"/>
          </a:xfrm>
          <a:prstGeom prst="rect">
            <a:avLst/>
          </a:prstGeom>
          <a:solidFill>
            <a:srgbClr val="FFFF99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1" name="Retângulo 80"/>
          <p:cNvSpPr/>
          <p:nvPr/>
        </p:nvSpPr>
        <p:spPr>
          <a:xfrm>
            <a:off x="5145462" y="5202271"/>
            <a:ext cx="2507418" cy="513260"/>
          </a:xfrm>
          <a:prstGeom prst="rect">
            <a:avLst/>
          </a:prstGeom>
          <a:solidFill>
            <a:srgbClr val="FFFF99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2" name="Retângulo 81"/>
          <p:cNvSpPr/>
          <p:nvPr/>
        </p:nvSpPr>
        <p:spPr>
          <a:xfrm>
            <a:off x="5145462" y="6136465"/>
            <a:ext cx="2507418" cy="487854"/>
          </a:xfrm>
          <a:prstGeom prst="rect">
            <a:avLst/>
          </a:prstGeom>
          <a:solidFill>
            <a:srgbClr val="FFFF99"/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5280116" y="1588346"/>
            <a:ext cx="223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Your</a:t>
            </a:r>
            <a:r>
              <a:rPr lang="pt-BR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CPU </a:t>
            </a:r>
            <a:r>
              <a:rPr lang="pt-BR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Program</a:t>
            </a:r>
            <a:endParaRPr lang="pt-BR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480517" y="2544813"/>
            <a:ext cx="16642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Vertex</a:t>
            </a:r>
            <a:r>
              <a:rPr lang="en-US" sz="1600" b="1" dirty="0"/>
              <a:t>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</a:rPr>
              <a:t>shaders</a:t>
            </a: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5324999" y="2510088"/>
            <a:ext cx="214834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pt-BR" dirty="0" err="1">
                <a:solidFill>
                  <a:schemeClr val="accent1">
                    <a:lumMod val="50000"/>
                  </a:schemeClr>
                </a:solidFill>
              </a:rPr>
              <a:t>Vertex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t-BR" dirty="0" err="1">
                <a:solidFill>
                  <a:schemeClr val="accent1">
                    <a:lumMod val="50000"/>
                  </a:schemeClr>
                </a:solidFill>
              </a:rPr>
              <a:t>Processing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5292939" y="3410382"/>
            <a:ext cx="221246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pt-BR" dirty="0" err="1">
                <a:solidFill>
                  <a:schemeClr val="accent1">
                    <a:lumMod val="50000"/>
                  </a:schemeClr>
                </a:solidFill>
              </a:rPr>
              <a:t>Primitive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 Assembly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5605524" y="4362930"/>
            <a:ext cx="1587294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pt-BR" dirty="0" err="1">
                <a:solidFill>
                  <a:schemeClr val="accent1">
                    <a:lumMod val="50000"/>
                  </a:schemeClr>
                </a:solidFill>
              </a:rPr>
              <a:t>Rasterization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5145462" y="5271933"/>
            <a:ext cx="250741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pt-BR" dirty="0" err="1">
                <a:solidFill>
                  <a:schemeClr val="accent1">
                    <a:lumMod val="50000"/>
                  </a:schemeClr>
                </a:solidFill>
              </a:rPr>
              <a:t>Fragment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t-BR" dirty="0" err="1">
                <a:solidFill>
                  <a:schemeClr val="accent1">
                    <a:lumMod val="50000"/>
                  </a:schemeClr>
                </a:solidFill>
              </a:rPr>
              <a:t>Processing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5623157" y="6180934"/>
            <a:ext cx="1552028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pt-BR" dirty="0" err="1">
                <a:solidFill>
                  <a:schemeClr val="accent1">
                    <a:lumMod val="50000"/>
                  </a:schemeClr>
                </a:solidFill>
              </a:rPr>
              <a:t>Framebuffer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Retângulo 10"/>
          <p:cNvSpPr/>
          <p:nvPr/>
        </p:nvSpPr>
        <p:spPr>
          <a:xfrm>
            <a:off x="2480517" y="5324076"/>
            <a:ext cx="20168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Fragment 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</a:rPr>
              <a:t>shaders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480517" y="6194024"/>
            <a:ext cx="16626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err="1">
                <a:solidFill>
                  <a:schemeClr val="accent1">
                    <a:lumMod val="50000"/>
                  </a:schemeClr>
                </a:solidFill>
              </a:rPr>
              <a:t>Screen</a:t>
            </a:r>
            <a:r>
              <a:rPr lang="pt-BR" sz="1600" b="1" dirty="0">
                <a:solidFill>
                  <a:schemeClr val="accent1">
                    <a:lumMod val="50000"/>
                  </a:schemeClr>
                </a:solidFill>
              </a:rPr>
              <a:t> (pixels)</a:t>
            </a:r>
          </a:p>
        </p:txBody>
      </p:sp>
      <p:grpSp>
        <p:nvGrpSpPr>
          <p:cNvPr id="16" name="Agrupar 15"/>
          <p:cNvGrpSpPr/>
          <p:nvPr/>
        </p:nvGrpSpPr>
        <p:grpSpPr>
          <a:xfrm>
            <a:off x="10316826" y="2546697"/>
            <a:ext cx="425609" cy="391743"/>
            <a:chOff x="576470" y="2048164"/>
            <a:chExt cx="1241957" cy="1143134"/>
          </a:xfrm>
        </p:grpSpPr>
        <p:sp>
          <p:nvSpPr>
            <p:cNvPr id="13" name="Elipse 12"/>
            <p:cNvSpPr/>
            <p:nvPr/>
          </p:nvSpPr>
          <p:spPr>
            <a:xfrm>
              <a:off x="576470" y="2048164"/>
              <a:ext cx="268356" cy="26835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Elipse 13"/>
            <p:cNvSpPr/>
            <p:nvPr/>
          </p:nvSpPr>
          <p:spPr>
            <a:xfrm>
              <a:off x="1550071" y="2048164"/>
              <a:ext cx="268356" cy="26835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Elipse 14"/>
            <p:cNvSpPr/>
            <p:nvPr/>
          </p:nvSpPr>
          <p:spPr>
            <a:xfrm>
              <a:off x="1082931" y="2922942"/>
              <a:ext cx="268356" cy="268356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73" name="Agrupar 72"/>
          <p:cNvGrpSpPr/>
          <p:nvPr/>
        </p:nvGrpSpPr>
        <p:grpSpPr>
          <a:xfrm>
            <a:off x="10252133" y="3403998"/>
            <a:ext cx="546781" cy="503273"/>
            <a:chOff x="1509024" y="3573282"/>
            <a:chExt cx="546781" cy="503273"/>
          </a:xfrm>
        </p:grpSpPr>
        <p:cxnSp>
          <p:nvCxnSpPr>
            <p:cNvPr id="22" name="Conector reto 21"/>
            <p:cNvCxnSpPr>
              <a:stCxn id="18" idx="6"/>
              <a:endCxn id="19" idx="2"/>
            </p:cNvCxnSpPr>
            <p:nvPr/>
          </p:nvCxnSpPr>
          <p:spPr>
            <a:xfrm>
              <a:off x="1627170" y="3632355"/>
              <a:ext cx="310489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/>
            <p:cNvCxnSpPr>
              <a:stCxn id="18" idx="4"/>
              <a:endCxn id="20" idx="1"/>
            </p:cNvCxnSpPr>
            <p:nvPr/>
          </p:nvCxnSpPr>
          <p:spPr>
            <a:xfrm>
              <a:off x="1568097" y="3691428"/>
              <a:ext cx="181202" cy="284283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reto 25"/>
            <p:cNvCxnSpPr>
              <a:stCxn id="20" idx="7"/>
              <a:endCxn id="19" idx="4"/>
            </p:cNvCxnSpPr>
            <p:nvPr/>
          </p:nvCxnSpPr>
          <p:spPr>
            <a:xfrm flipV="1">
              <a:off x="1832841" y="3691428"/>
              <a:ext cx="163891" cy="284283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Agrupar 16"/>
            <p:cNvGrpSpPr/>
            <p:nvPr/>
          </p:nvGrpSpPr>
          <p:grpSpPr>
            <a:xfrm>
              <a:off x="1509024" y="3573282"/>
              <a:ext cx="546781" cy="503273"/>
              <a:chOff x="576470" y="2048164"/>
              <a:chExt cx="1241957" cy="1143134"/>
            </a:xfrm>
          </p:grpSpPr>
          <p:sp>
            <p:nvSpPr>
              <p:cNvPr id="18" name="Elipse 17"/>
              <p:cNvSpPr/>
              <p:nvPr/>
            </p:nvSpPr>
            <p:spPr>
              <a:xfrm>
                <a:off x="576470" y="2048164"/>
                <a:ext cx="268356" cy="268356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9" name="Elipse 18"/>
              <p:cNvSpPr/>
              <p:nvPr/>
            </p:nvSpPr>
            <p:spPr>
              <a:xfrm>
                <a:off x="1550071" y="2048164"/>
                <a:ext cx="268356" cy="268356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Elipse 19"/>
              <p:cNvSpPr/>
              <p:nvPr/>
            </p:nvSpPr>
            <p:spPr>
              <a:xfrm>
                <a:off x="1082931" y="2922942"/>
                <a:ext cx="268356" cy="268356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62" name="Agrupar 61"/>
          <p:cNvGrpSpPr/>
          <p:nvPr/>
        </p:nvGrpSpPr>
        <p:grpSpPr>
          <a:xfrm>
            <a:off x="10276003" y="4440029"/>
            <a:ext cx="499040" cy="411152"/>
            <a:chOff x="1028946" y="4563203"/>
            <a:chExt cx="611259" cy="503608"/>
          </a:xfrm>
        </p:grpSpPr>
        <p:cxnSp>
          <p:nvCxnSpPr>
            <p:cNvPr id="31" name="Conector reto 30"/>
            <p:cNvCxnSpPr/>
            <p:nvPr/>
          </p:nvCxnSpPr>
          <p:spPr>
            <a:xfrm>
              <a:off x="1038225" y="4564763"/>
              <a:ext cx="601980" cy="0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 reto 31"/>
            <p:cNvCxnSpPr/>
            <p:nvPr/>
          </p:nvCxnSpPr>
          <p:spPr>
            <a:xfrm>
              <a:off x="1028946" y="4563203"/>
              <a:ext cx="320999" cy="503608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reto 32"/>
            <p:cNvCxnSpPr/>
            <p:nvPr/>
          </p:nvCxnSpPr>
          <p:spPr>
            <a:xfrm flipV="1">
              <a:off x="1349945" y="4563203"/>
              <a:ext cx="290260" cy="503482"/>
            </a:xfrm>
            <a:prstGeom prst="line">
              <a:avLst/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CaixaDeTexto 63"/>
          <p:cNvSpPr txBox="1"/>
          <p:nvPr/>
        </p:nvSpPr>
        <p:spPr>
          <a:xfrm>
            <a:off x="1365452" y="1548756"/>
            <a:ext cx="8194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CPU</a:t>
            </a:r>
          </a:p>
        </p:txBody>
      </p:sp>
      <p:sp>
        <p:nvSpPr>
          <p:cNvPr id="69" name="Triângulo isósceles 68"/>
          <p:cNvSpPr/>
          <p:nvPr/>
        </p:nvSpPr>
        <p:spPr>
          <a:xfrm rot="10800000">
            <a:off x="10295864" y="5359931"/>
            <a:ext cx="491465" cy="42367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2" name="Retângulo 71"/>
          <p:cNvSpPr/>
          <p:nvPr/>
        </p:nvSpPr>
        <p:spPr>
          <a:xfrm>
            <a:off x="2673041" y="1617857"/>
            <a:ext cx="15343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Vertex Data</a:t>
            </a:r>
          </a:p>
        </p:txBody>
      </p:sp>
      <p:sp>
        <p:nvSpPr>
          <p:cNvPr id="74" name="CaixaDeTexto 73"/>
          <p:cNvSpPr txBox="1"/>
          <p:nvPr/>
        </p:nvSpPr>
        <p:spPr>
          <a:xfrm>
            <a:off x="7811120" y="2586107"/>
            <a:ext cx="2085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solidFill>
                  <a:schemeClr val="accent1">
                    <a:lumMod val="50000"/>
                  </a:schemeClr>
                </a:solidFill>
              </a:rPr>
              <a:t>local    world     </a:t>
            </a:r>
            <a:r>
              <a:rPr lang="pt-BR" sz="1200" b="1" dirty="0" err="1">
                <a:solidFill>
                  <a:schemeClr val="accent1">
                    <a:lumMod val="50000"/>
                  </a:schemeClr>
                </a:solidFill>
              </a:rPr>
              <a:t>clipspace</a:t>
            </a:r>
            <a:endParaRPr lang="pt-BR" sz="12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5" name="CaixaDeTexto 74"/>
          <p:cNvSpPr txBox="1"/>
          <p:nvPr/>
        </p:nvSpPr>
        <p:spPr>
          <a:xfrm>
            <a:off x="7886713" y="3481037"/>
            <a:ext cx="19784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 err="1">
                <a:solidFill>
                  <a:schemeClr val="accent1">
                    <a:lumMod val="50000"/>
                  </a:schemeClr>
                </a:solidFill>
              </a:rPr>
              <a:t>triangles</a:t>
            </a:r>
            <a:r>
              <a:rPr lang="pt-BR" sz="1200" b="1" dirty="0">
                <a:solidFill>
                  <a:schemeClr val="accent1">
                    <a:lumMod val="50000"/>
                  </a:schemeClr>
                </a:solidFill>
              </a:rPr>
              <a:t>    </a:t>
            </a:r>
            <a:r>
              <a:rPr lang="pt-BR" sz="1200" b="1" dirty="0" err="1">
                <a:solidFill>
                  <a:schemeClr val="accent1">
                    <a:lumMod val="50000"/>
                  </a:schemeClr>
                </a:solidFill>
              </a:rPr>
              <a:t>lines</a:t>
            </a:r>
            <a:r>
              <a:rPr lang="pt-BR" sz="1200" b="1" dirty="0">
                <a:solidFill>
                  <a:schemeClr val="accent1">
                    <a:lumMod val="50000"/>
                  </a:schemeClr>
                </a:solidFill>
              </a:rPr>
              <a:t>     points</a:t>
            </a:r>
          </a:p>
        </p:txBody>
      </p:sp>
      <p:sp>
        <p:nvSpPr>
          <p:cNvPr id="76" name="CaixaDeTexto 75"/>
          <p:cNvSpPr txBox="1"/>
          <p:nvPr/>
        </p:nvSpPr>
        <p:spPr>
          <a:xfrm>
            <a:off x="7683135" y="4458005"/>
            <a:ext cx="2380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 err="1">
                <a:solidFill>
                  <a:schemeClr val="accent1">
                    <a:lumMod val="50000"/>
                  </a:schemeClr>
                </a:solidFill>
              </a:rPr>
              <a:t>multisampling</a:t>
            </a:r>
            <a:r>
              <a:rPr lang="pt-BR" sz="12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t-BR" sz="1200" b="1" dirty="0" err="1">
                <a:solidFill>
                  <a:schemeClr val="accent1">
                    <a:lumMod val="50000"/>
                  </a:schemeClr>
                </a:solidFill>
              </a:rPr>
              <a:t>and</a:t>
            </a:r>
            <a:r>
              <a:rPr lang="pt-BR" sz="12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t-BR" sz="1200" b="1" dirty="0" err="1">
                <a:solidFill>
                  <a:schemeClr val="accent1">
                    <a:lumMod val="50000"/>
                  </a:schemeClr>
                </a:solidFill>
              </a:rPr>
              <a:t>smoothing</a:t>
            </a:r>
            <a:endParaRPr lang="pt-BR" sz="12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7" name="CaixaDeTexto 76"/>
          <p:cNvSpPr txBox="1"/>
          <p:nvPr/>
        </p:nvSpPr>
        <p:spPr>
          <a:xfrm>
            <a:off x="7965259" y="5361644"/>
            <a:ext cx="1875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 err="1">
                <a:solidFill>
                  <a:schemeClr val="accent1">
                    <a:lumMod val="50000"/>
                  </a:schemeClr>
                </a:solidFill>
              </a:rPr>
              <a:t>textures</a:t>
            </a:r>
            <a:r>
              <a:rPr lang="pt-BR" sz="1200" b="1" dirty="0">
                <a:solidFill>
                  <a:schemeClr val="accent1">
                    <a:lumMod val="50000"/>
                  </a:schemeClr>
                </a:solidFill>
              </a:rPr>
              <a:t>  alpha   </a:t>
            </a:r>
            <a:r>
              <a:rPr lang="pt-BR" sz="1200" b="1" dirty="0" err="1">
                <a:solidFill>
                  <a:schemeClr val="accent1">
                    <a:lumMod val="50000"/>
                  </a:schemeClr>
                </a:solidFill>
              </a:rPr>
              <a:t>depth</a:t>
            </a:r>
            <a:endParaRPr lang="pt-BR" sz="12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3" name="CaixaDeTexto 82"/>
          <p:cNvSpPr txBox="1"/>
          <p:nvPr/>
        </p:nvSpPr>
        <p:spPr>
          <a:xfrm>
            <a:off x="1365452" y="4165651"/>
            <a:ext cx="813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GPU</a:t>
            </a:r>
          </a:p>
        </p:txBody>
      </p:sp>
      <p:sp>
        <p:nvSpPr>
          <p:cNvPr id="99" name="Seta para Baixo 98"/>
          <p:cNvSpPr/>
          <p:nvPr/>
        </p:nvSpPr>
        <p:spPr>
          <a:xfrm>
            <a:off x="6124851" y="2094777"/>
            <a:ext cx="548640" cy="2758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0" name="Seta para Baixo 99"/>
          <p:cNvSpPr/>
          <p:nvPr/>
        </p:nvSpPr>
        <p:spPr>
          <a:xfrm>
            <a:off x="6124851" y="3017909"/>
            <a:ext cx="548640" cy="2758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1" name="Seta para Baixo 100"/>
          <p:cNvSpPr/>
          <p:nvPr/>
        </p:nvSpPr>
        <p:spPr>
          <a:xfrm>
            <a:off x="6124851" y="3932074"/>
            <a:ext cx="548640" cy="2758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2" name="Seta para Baixo 101"/>
          <p:cNvSpPr/>
          <p:nvPr/>
        </p:nvSpPr>
        <p:spPr>
          <a:xfrm>
            <a:off x="6124851" y="4864866"/>
            <a:ext cx="548640" cy="2758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3" name="Seta para Baixo 102"/>
          <p:cNvSpPr/>
          <p:nvPr/>
        </p:nvSpPr>
        <p:spPr>
          <a:xfrm>
            <a:off x="6124851" y="5779407"/>
            <a:ext cx="548640" cy="2758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Seta para a Direita 2"/>
          <p:cNvSpPr/>
          <p:nvPr/>
        </p:nvSpPr>
        <p:spPr>
          <a:xfrm>
            <a:off x="264925" y="2435115"/>
            <a:ext cx="1969522" cy="672045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Seta para a Direita 58"/>
          <p:cNvSpPr/>
          <p:nvPr/>
        </p:nvSpPr>
        <p:spPr>
          <a:xfrm>
            <a:off x="264925" y="5157330"/>
            <a:ext cx="1969521" cy="672045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CaixaDeTexto 20"/>
          <p:cNvSpPr txBox="1"/>
          <p:nvPr/>
        </p:nvSpPr>
        <p:spPr>
          <a:xfrm>
            <a:off x="178123" y="2034058"/>
            <a:ext cx="14307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we </a:t>
            </a:r>
          </a:p>
          <a:p>
            <a:r>
              <a:rPr lang="en-US" sz="1500" dirty="0"/>
              <a:t>override </a:t>
            </a:r>
            <a:endParaRPr lang="pt-BR" sz="1500" dirty="0"/>
          </a:p>
        </p:txBody>
      </p:sp>
      <p:sp>
        <p:nvSpPr>
          <p:cNvPr id="61" name="CaixaDeTexto 60"/>
          <p:cNvSpPr txBox="1"/>
          <p:nvPr/>
        </p:nvSpPr>
        <p:spPr>
          <a:xfrm>
            <a:off x="178123" y="4715184"/>
            <a:ext cx="14307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we </a:t>
            </a:r>
          </a:p>
          <a:p>
            <a:r>
              <a:rPr lang="en-US" sz="1500" dirty="0"/>
              <a:t>override </a:t>
            </a:r>
            <a:endParaRPr lang="pt-BR" sz="1500" dirty="0"/>
          </a:p>
        </p:txBody>
      </p:sp>
      <p:sp>
        <p:nvSpPr>
          <p:cNvPr id="65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96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9" grpId="0" animBg="1"/>
      <p:bldP spid="21" grpId="0"/>
      <p:bldP spid="6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705048"/>
            <a:ext cx="11211272" cy="4817672"/>
          </a:xfrm>
        </p:spPr>
        <p:txBody>
          <a:bodyPr>
            <a:noAutofit/>
          </a:bodyPr>
          <a:lstStyle/>
          <a:p>
            <a:r>
              <a:rPr lang="en-US" sz="3600" dirty="0"/>
              <a:t>Code structure inside </a:t>
            </a:r>
            <a:r>
              <a:rPr lang="en-US" sz="3600" dirty="0" err="1"/>
              <a:t>shader</a:t>
            </a:r>
            <a:endParaRPr lang="en-US" sz="3600" dirty="0"/>
          </a:p>
          <a:p>
            <a:pPr lvl="1">
              <a:lnSpc>
                <a:spcPct val="150000"/>
              </a:lnSpc>
            </a:pPr>
            <a:r>
              <a:rPr lang="en-US" dirty="0" smtClean="0">
                <a:latin typeface="+mj-lt"/>
              </a:rPr>
              <a:t>Precision and variable declaration </a:t>
            </a:r>
            <a:r>
              <a:rPr lang="en-US" dirty="0">
                <a:latin typeface="+mj-lt"/>
              </a:rPr>
              <a:t>(with the </a:t>
            </a:r>
            <a:r>
              <a:rPr lang="en-US" dirty="0" smtClean="0">
                <a:latin typeface="+mj-lt"/>
              </a:rPr>
              <a:t>[</a:t>
            </a:r>
            <a:r>
              <a:rPr lang="en-US" b="1" dirty="0" smtClean="0">
                <a:latin typeface="+mj-lt"/>
              </a:rPr>
              <a:t>qualifier]</a:t>
            </a:r>
            <a:r>
              <a:rPr lang="en-US" dirty="0" smtClean="0">
                <a:latin typeface="+mj-lt"/>
              </a:rPr>
              <a:t> [</a:t>
            </a:r>
            <a:r>
              <a:rPr lang="en-US" b="1" dirty="0" smtClean="0">
                <a:latin typeface="+mj-lt"/>
              </a:rPr>
              <a:t>precision]</a:t>
            </a:r>
            <a:r>
              <a:rPr lang="en-US" dirty="0" smtClean="0">
                <a:latin typeface="+mj-lt"/>
              </a:rPr>
              <a:t> and </a:t>
            </a:r>
            <a:r>
              <a:rPr lang="en-US" b="1" dirty="0" smtClean="0">
                <a:latin typeface="+mj-lt"/>
              </a:rPr>
              <a:t>type</a:t>
            </a:r>
            <a:r>
              <a:rPr lang="en-US" dirty="0" smtClean="0">
                <a:latin typeface="+mj-lt"/>
              </a:rPr>
              <a:t>)</a:t>
            </a:r>
            <a:endParaRPr lang="en-US" dirty="0">
              <a:latin typeface="+mj-lt"/>
            </a:endParaRPr>
          </a:p>
          <a:p>
            <a:pPr lvl="2">
              <a:lnSpc>
                <a:spcPct val="150000"/>
              </a:lnSpc>
            </a:pPr>
            <a:r>
              <a:rPr lang="en-US" sz="1600" b="1" dirty="0" smtClean="0">
                <a:latin typeface="+mj-lt"/>
                <a:cs typeface="Courier New" panose="02070309020205020404" pitchFamily="49" charset="0"/>
              </a:rPr>
              <a:t>precision </a:t>
            </a:r>
            <a:r>
              <a:rPr lang="en-US" sz="1600" b="1" dirty="0" err="1" smtClean="0">
                <a:latin typeface="+mj-lt"/>
                <a:cs typeface="Courier New" panose="02070309020205020404" pitchFamily="49" charset="0"/>
              </a:rPr>
              <a:t>highp</a:t>
            </a:r>
            <a:r>
              <a:rPr lang="en-US" sz="1600" b="1" dirty="0" smtClean="0">
                <a:latin typeface="+mj-lt"/>
                <a:cs typeface="Courier New" panose="02070309020205020404" pitchFamily="49" charset="0"/>
              </a:rPr>
              <a:t> float </a:t>
            </a:r>
          </a:p>
          <a:p>
            <a:pPr lvl="2">
              <a:lnSpc>
                <a:spcPct val="150000"/>
              </a:lnSpc>
            </a:pPr>
            <a:r>
              <a:rPr lang="en-US" sz="1600" b="1" dirty="0" smtClean="0">
                <a:latin typeface="+mj-lt"/>
                <a:cs typeface="Courier New" panose="02070309020205020404" pitchFamily="49" charset="0"/>
              </a:rPr>
              <a:t>attribute </a:t>
            </a:r>
            <a:r>
              <a:rPr lang="en-US" sz="1600" b="1" dirty="0">
                <a:latin typeface="+mj-lt"/>
                <a:cs typeface="Courier New" panose="02070309020205020404" pitchFamily="49" charset="0"/>
              </a:rPr>
              <a:t>vec3 </a:t>
            </a:r>
            <a:r>
              <a:rPr lang="en-US" sz="1600" b="1" dirty="0" err="1">
                <a:latin typeface="+mj-lt"/>
                <a:cs typeface="Courier New" panose="02070309020205020404" pitchFamily="49" charset="0"/>
              </a:rPr>
              <a:t>vertexPosition</a:t>
            </a:r>
            <a:r>
              <a:rPr lang="en-US" sz="1600" b="1" dirty="0">
                <a:latin typeface="+mj-lt"/>
                <a:cs typeface="Courier New" panose="02070309020205020404" pitchFamily="49" charset="0"/>
              </a:rPr>
              <a:t>;</a:t>
            </a:r>
          </a:p>
          <a:p>
            <a:pPr lvl="2">
              <a:lnSpc>
                <a:spcPct val="150000"/>
              </a:lnSpc>
            </a:pPr>
            <a:r>
              <a:rPr lang="en-US" sz="1600" b="1" dirty="0">
                <a:latin typeface="+mj-lt"/>
                <a:cs typeface="Courier New" panose="02070309020205020404" pitchFamily="49" charset="0"/>
              </a:rPr>
              <a:t>uniform </a:t>
            </a:r>
            <a:r>
              <a:rPr lang="en-US" sz="1600" b="1" dirty="0" err="1" smtClean="0">
                <a:latin typeface="+mj-lt"/>
                <a:cs typeface="Courier New" panose="02070309020205020404" pitchFamily="49" charset="0"/>
              </a:rPr>
              <a:t>lowp</a:t>
            </a:r>
            <a:r>
              <a:rPr lang="en-US" sz="1600" b="1" dirty="0" smtClean="0">
                <a:latin typeface="+mj-lt"/>
                <a:cs typeface="Courier New" panose="02070309020205020404" pitchFamily="49" charset="0"/>
              </a:rPr>
              <a:t> float </a:t>
            </a:r>
            <a:r>
              <a:rPr lang="en-US" sz="1600" b="1" dirty="0">
                <a:latin typeface="+mj-lt"/>
                <a:cs typeface="Courier New" panose="02070309020205020404" pitchFamily="49" charset="0"/>
              </a:rPr>
              <a:t>time;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+mj-lt"/>
              </a:rPr>
              <a:t>Functions (custom functions)</a:t>
            </a:r>
          </a:p>
          <a:p>
            <a:pPr lvl="2">
              <a:lnSpc>
                <a:spcPct val="150000"/>
              </a:lnSpc>
            </a:pPr>
            <a:r>
              <a:rPr lang="en-US" sz="1600" b="1" dirty="0">
                <a:latin typeface="+mj-lt"/>
                <a:cs typeface="Courier New" panose="02070309020205020404" pitchFamily="49" charset="0"/>
              </a:rPr>
              <a:t>float </a:t>
            </a:r>
            <a:r>
              <a:rPr lang="en-US" sz="1600" b="1" dirty="0" err="1">
                <a:latin typeface="+mj-lt"/>
                <a:cs typeface="Courier New" panose="02070309020205020404" pitchFamily="49" charset="0"/>
              </a:rPr>
              <a:t>calcShadowEffect</a:t>
            </a:r>
            <a:r>
              <a:rPr lang="en-US" sz="1600" b="1" dirty="0">
                <a:latin typeface="+mj-lt"/>
                <a:cs typeface="Courier New" panose="02070309020205020404" pitchFamily="49" charset="0"/>
              </a:rPr>
              <a:t>(vec3 </a:t>
            </a:r>
            <a:r>
              <a:rPr lang="en-US" sz="1600" b="1" dirty="0" err="1">
                <a:latin typeface="+mj-lt"/>
                <a:cs typeface="Courier New" panose="02070309020205020404" pitchFamily="49" charset="0"/>
              </a:rPr>
              <a:t>ambientLight</a:t>
            </a:r>
            <a:r>
              <a:rPr lang="en-US" sz="1600" b="1" dirty="0">
                <a:latin typeface="+mj-lt"/>
                <a:cs typeface="Courier New" panose="02070309020205020404" pitchFamily="49" charset="0"/>
              </a:rPr>
              <a:t>){…}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+mj-lt"/>
              </a:rPr>
              <a:t>Main Function (main() the last function inside code)</a:t>
            </a:r>
          </a:p>
          <a:p>
            <a:pPr lvl="2">
              <a:lnSpc>
                <a:spcPct val="150000"/>
              </a:lnSpc>
            </a:pPr>
            <a:r>
              <a:rPr lang="en-US" sz="1600" b="1" dirty="0">
                <a:latin typeface="+mj-lt"/>
                <a:cs typeface="Courier New" panose="02070309020205020404" pitchFamily="49" charset="0"/>
              </a:rPr>
              <a:t>void main(){ </a:t>
            </a:r>
            <a:r>
              <a:rPr lang="pt-BR" sz="1600" b="1" dirty="0" err="1">
                <a:latin typeface="+mj-lt"/>
                <a:cs typeface="Courier New" panose="02070309020205020404" pitchFamily="49" charset="0"/>
              </a:rPr>
              <a:t>gl_FragColor</a:t>
            </a:r>
            <a:r>
              <a:rPr lang="pt-BR" sz="1600" b="1" dirty="0">
                <a:latin typeface="+mj-lt"/>
                <a:cs typeface="Courier New" panose="02070309020205020404" pitchFamily="49" charset="0"/>
              </a:rPr>
              <a:t> = vec4(....   </a:t>
            </a:r>
            <a:r>
              <a:rPr lang="en-US" sz="1600" b="1" dirty="0">
                <a:latin typeface="+mj-lt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166805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705048"/>
            <a:ext cx="11211272" cy="5467912"/>
          </a:xfrm>
        </p:spPr>
        <p:txBody>
          <a:bodyPr>
            <a:noAutofit/>
          </a:bodyPr>
          <a:lstStyle/>
          <a:p>
            <a:r>
              <a:rPr lang="pt-BR" sz="2400" dirty="0"/>
              <a:t>Basic </a:t>
            </a:r>
            <a:r>
              <a:rPr lang="pt-BR" sz="2400" dirty="0" err="1" smtClean="0"/>
              <a:t>types</a:t>
            </a:r>
            <a:endParaRPr lang="pt-BR" sz="2400" dirty="0" smtClean="0"/>
          </a:p>
          <a:p>
            <a:pPr lvl="1">
              <a:lnSpc>
                <a:spcPts val="3000"/>
              </a:lnSpc>
            </a:pPr>
            <a:r>
              <a:rPr lang="pt-BR" sz="2000" b="1" dirty="0" err="1" smtClean="0"/>
              <a:t>void</a:t>
            </a:r>
            <a:r>
              <a:rPr lang="pt-BR" sz="1600" dirty="0" smtClean="0"/>
              <a:t> </a:t>
            </a:r>
            <a:r>
              <a:rPr lang="pt-BR" sz="1600" dirty="0" smtClean="0">
                <a:sym typeface="Wingdings" panose="05000000000000000000" pitchFamily="2" charset="2"/>
              </a:rPr>
              <a:t> </a:t>
            </a:r>
            <a:r>
              <a:rPr lang="pt-BR" sz="1600" dirty="0" smtClean="0"/>
              <a:t>no </a:t>
            </a:r>
            <a:r>
              <a:rPr lang="pt-BR" sz="1600" dirty="0" err="1" smtClean="0"/>
              <a:t>function</a:t>
            </a:r>
            <a:r>
              <a:rPr lang="pt-BR" sz="1600" dirty="0" smtClean="0"/>
              <a:t> </a:t>
            </a:r>
            <a:r>
              <a:rPr lang="pt-BR" sz="1600" dirty="0" err="1" smtClean="0"/>
              <a:t>return</a:t>
            </a:r>
            <a:r>
              <a:rPr lang="pt-BR" sz="1600" dirty="0" smtClean="0"/>
              <a:t> </a:t>
            </a:r>
            <a:r>
              <a:rPr lang="pt-BR" sz="1600" dirty="0" err="1" smtClean="0"/>
              <a:t>value</a:t>
            </a:r>
            <a:r>
              <a:rPr lang="pt-BR" sz="1600" dirty="0" smtClean="0"/>
              <a:t> </a:t>
            </a:r>
            <a:r>
              <a:rPr lang="pt-BR" sz="1600" dirty="0" err="1" smtClean="0"/>
              <a:t>or</a:t>
            </a:r>
            <a:r>
              <a:rPr lang="pt-BR" sz="1600" dirty="0" smtClean="0"/>
              <a:t> </a:t>
            </a:r>
            <a:r>
              <a:rPr lang="pt-BR" sz="1600" dirty="0" err="1" smtClean="0"/>
              <a:t>empty</a:t>
            </a:r>
            <a:r>
              <a:rPr lang="pt-BR" sz="1600" dirty="0" smtClean="0"/>
              <a:t> </a:t>
            </a:r>
            <a:r>
              <a:rPr lang="pt-BR" sz="1600" dirty="0" err="1" smtClean="0"/>
              <a:t>parameter</a:t>
            </a:r>
            <a:r>
              <a:rPr lang="pt-BR" sz="1600" dirty="0" smtClean="0"/>
              <a:t> </a:t>
            </a:r>
            <a:r>
              <a:rPr lang="pt-BR" sz="1600" dirty="0" err="1" smtClean="0"/>
              <a:t>list</a:t>
            </a:r>
            <a:r>
              <a:rPr lang="pt-BR" sz="1600" dirty="0" smtClean="0"/>
              <a:t> </a:t>
            </a:r>
          </a:p>
          <a:p>
            <a:pPr lvl="1">
              <a:lnSpc>
                <a:spcPts val="3000"/>
              </a:lnSpc>
            </a:pPr>
            <a:r>
              <a:rPr lang="pt-BR" sz="2000" b="1" dirty="0" err="1" smtClean="0"/>
              <a:t>bool</a:t>
            </a:r>
            <a:r>
              <a:rPr lang="pt-BR" sz="1600" dirty="0" smtClean="0"/>
              <a:t> </a:t>
            </a:r>
            <a:r>
              <a:rPr lang="pt-BR" sz="1600" dirty="0">
                <a:sym typeface="Wingdings" panose="05000000000000000000" pitchFamily="2" charset="2"/>
              </a:rPr>
              <a:t> </a:t>
            </a:r>
            <a:r>
              <a:rPr lang="pt-BR" sz="1600" dirty="0" err="1"/>
              <a:t>Boolean</a:t>
            </a:r>
            <a:r>
              <a:rPr lang="pt-BR" sz="1600" dirty="0"/>
              <a:t> </a:t>
            </a:r>
          </a:p>
          <a:p>
            <a:pPr lvl="1">
              <a:lnSpc>
                <a:spcPts val="3000"/>
              </a:lnSpc>
            </a:pPr>
            <a:r>
              <a:rPr lang="pt-BR" sz="2000" b="1" dirty="0" err="1"/>
              <a:t>int</a:t>
            </a:r>
            <a:r>
              <a:rPr lang="pt-BR" sz="1600" dirty="0"/>
              <a:t> </a:t>
            </a:r>
            <a:r>
              <a:rPr lang="pt-BR" sz="1600" dirty="0">
                <a:sym typeface="Wingdings" panose="05000000000000000000" pitchFamily="2" charset="2"/>
              </a:rPr>
              <a:t> </a:t>
            </a:r>
            <a:r>
              <a:rPr lang="pt-BR" sz="1600" dirty="0" err="1"/>
              <a:t>signed</a:t>
            </a:r>
            <a:r>
              <a:rPr lang="pt-BR" sz="1600" dirty="0"/>
              <a:t> </a:t>
            </a:r>
            <a:r>
              <a:rPr lang="pt-BR" sz="1600" dirty="0" err="1"/>
              <a:t>integer</a:t>
            </a:r>
            <a:r>
              <a:rPr lang="pt-BR" sz="1600" dirty="0"/>
              <a:t> </a:t>
            </a:r>
          </a:p>
          <a:p>
            <a:pPr lvl="1">
              <a:lnSpc>
                <a:spcPts val="3000"/>
              </a:lnSpc>
            </a:pPr>
            <a:r>
              <a:rPr lang="pt-BR" sz="2000" b="1" dirty="0" err="1"/>
              <a:t>float</a:t>
            </a:r>
            <a:r>
              <a:rPr lang="pt-BR" sz="1600" dirty="0"/>
              <a:t> </a:t>
            </a:r>
            <a:r>
              <a:rPr lang="pt-BR" sz="1600" dirty="0">
                <a:sym typeface="Wingdings" panose="05000000000000000000" pitchFamily="2" charset="2"/>
              </a:rPr>
              <a:t></a:t>
            </a:r>
            <a:r>
              <a:rPr lang="pt-BR" sz="1600" dirty="0"/>
              <a:t> floating </a:t>
            </a:r>
            <a:r>
              <a:rPr lang="pt-BR" sz="1600" dirty="0" err="1"/>
              <a:t>scalar</a:t>
            </a:r>
            <a:r>
              <a:rPr lang="pt-BR" sz="1600" dirty="0"/>
              <a:t> </a:t>
            </a:r>
          </a:p>
          <a:p>
            <a:pPr lvl="1">
              <a:lnSpc>
                <a:spcPts val="3000"/>
              </a:lnSpc>
            </a:pPr>
            <a:r>
              <a:rPr lang="pt-BR" sz="2000" b="1" dirty="0"/>
              <a:t>vec2, vec3, vec4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b="1" dirty="0"/>
              <a:t> </a:t>
            </a:r>
            <a:r>
              <a:rPr lang="pt-BR" sz="1600" dirty="0"/>
              <a:t>n-</a:t>
            </a:r>
            <a:r>
              <a:rPr lang="pt-BR" sz="1600" dirty="0" err="1"/>
              <a:t>component</a:t>
            </a:r>
            <a:r>
              <a:rPr lang="pt-BR" sz="1600" dirty="0"/>
              <a:t> floating point vector </a:t>
            </a:r>
          </a:p>
          <a:p>
            <a:pPr lvl="1">
              <a:lnSpc>
                <a:spcPts val="3000"/>
              </a:lnSpc>
            </a:pPr>
            <a:r>
              <a:rPr lang="pt-BR" sz="2000" b="1" dirty="0"/>
              <a:t>bvec2, bvec3, bvec4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b="1" dirty="0"/>
              <a:t> </a:t>
            </a:r>
            <a:r>
              <a:rPr lang="pt-BR" sz="1600" dirty="0" err="1"/>
              <a:t>Boolean</a:t>
            </a:r>
            <a:r>
              <a:rPr lang="pt-BR" sz="1600" dirty="0"/>
              <a:t> vector </a:t>
            </a:r>
          </a:p>
          <a:p>
            <a:pPr lvl="1">
              <a:lnSpc>
                <a:spcPts val="3000"/>
              </a:lnSpc>
            </a:pPr>
            <a:r>
              <a:rPr lang="pt-BR" sz="2000" b="1" dirty="0"/>
              <a:t>ivec2, ivec3, ivec4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b="1" dirty="0"/>
              <a:t> </a:t>
            </a:r>
            <a:r>
              <a:rPr lang="pt-BR" sz="1600" dirty="0" err="1"/>
              <a:t>signed</a:t>
            </a:r>
            <a:r>
              <a:rPr lang="pt-BR" sz="1600" dirty="0"/>
              <a:t> </a:t>
            </a:r>
            <a:r>
              <a:rPr lang="pt-BR" sz="1600" dirty="0" err="1"/>
              <a:t>integer</a:t>
            </a:r>
            <a:r>
              <a:rPr lang="pt-BR" sz="1600" dirty="0"/>
              <a:t> vector </a:t>
            </a:r>
          </a:p>
          <a:p>
            <a:pPr lvl="1">
              <a:lnSpc>
                <a:spcPts val="3000"/>
              </a:lnSpc>
            </a:pPr>
            <a:r>
              <a:rPr lang="pt-BR" sz="2000" b="1" dirty="0"/>
              <a:t>mat2, mat3, mat4</a:t>
            </a:r>
            <a:r>
              <a:rPr lang="pt-BR" sz="2000" dirty="0"/>
              <a:t> </a:t>
            </a:r>
            <a:r>
              <a:rPr lang="pt-BR" sz="2000" dirty="0">
                <a:sym typeface="Wingdings" panose="05000000000000000000" pitchFamily="2" charset="2"/>
              </a:rPr>
              <a:t></a:t>
            </a:r>
            <a:r>
              <a:rPr lang="pt-BR" sz="2000" b="1" dirty="0"/>
              <a:t> </a:t>
            </a:r>
            <a:r>
              <a:rPr lang="pt-BR" sz="1600" dirty="0"/>
              <a:t>2x2, 3x3, 4x4 </a:t>
            </a:r>
            <a:r>
              <a:rPr lang="pt-BR" sz="1600" dirty="0" err="1"/>
              <a:t>float</a:t>
            </a:r>
            <a:r>
              <a:rPr lang="pt-BR" sz="1600" dirty="0"/>
              <a:t> </a:t>
            </a:r>
            <a:r>
              <a:rPr lang="pt-BR" sz="1600" dirty="0" err="1"/>
              <a:t>matrix</a:t>
            </a:r>
            <a:r>
              <a:rPr lang="pt-BR" sz="1600" dirty="0"/>
              <a:t> </a:t>
            </a:r>
          </a:p>
          <a:p>
            <a:pPr lvl="1">
              <a:lnSpc>
                <a:spcPts val="3000"/>
              </a:lnSpc>
            </a:pPr>
            <a:r>
              <a:rPr lang="pt-BR" sz="2000" b="1" dirty="0"/>
              <a:t>sampler2D</a:t>
            </a:r>
            <a:r>
              <a:rPr lang="pt-BR" sz="1600" dirty="0"/>
              <a:t> </a:t>
            </a:r>
            <a:r>
              <a:rPr lang="pt-BR" sz="1600" dirty="0">
                <a:sym typeface="Wingdings" panose="05000000000000000000" pitchFamily="2" charset="2"/>
              </a:rPr>
              <a:t></a:t>
            </a:r>
            <a:r>
              <a:rPr lang="pt-BR" sz="1600" dirty="0"/>
              <a:t> </a:t>
            </a:r>
            <a:r>
              <a:rPr lang="pt-BR" sz="1600" dirty="0" err="1"/>
              <a:t>access</a:t>
            </a:r>
            <a:r>
              <a:rPr lang="pt-BR" sz="1600" dirty="0"/>
              <a:t> a 2D </a:t>
            </a:r>
            <a:r>
              <a:rPr lang="pt-BR" sz="1600" dirty="0" err="1"/>
              <a:t>texture</a:t>
            </a:r>
            <a:r>
              <a:rPr lang="pt-BR" sz="1600" dirty="0"/>
              <a:t> </a:t>
            </a:r>
          </a:p>
          <a:p>
            <a:pPr lvl="1">
              <a:lnSpc>
                <a:spcPts val="3000"/>
              </a:lnSpc>
            </a:pPr>
            <a:r>
              <a:rPr lang="pt-BR" sz="2000" b="1" dirty="0" err="1"/>
              <a:t>samplerCube</a:t>
            </a:r>
            <a:r>
              <a:rPr lang="pt-BR" sz="1600" dirty="0"/>
              <a:t> </a:t>
            </a:r>
            <a:r>
              <a:rPr lang="pt-BR" sz="1600" dirty="0">
                <a:sym typeface="Wingdings" panose="05000000000000000000" pitchFamily="2" charset="2"/>
              </a:rPr>
              <a:t></a:t>
            </a:r>
            <a:r>
              <a:rPr lang="pt-BR" sz="1600" dirty="0"/>
              <a:t> </a:t>
            </a:r>
            <a:r>
              <a:rPr lang="pt-BR" sz="1600" dirty="0" err="1"/>
              <a:t>access</a:t>
            </a:r>
            <a:r>
              <a:rPr lang="pt-BR" sz="1600" dirty="0"/>
              <a:t> cube </a:t>
            </a:r>
            <a:r>
              <a:rPr lang="pt-BR" sz="1600" dirty="0" err="1"/>
              <a:t>mapped</a:t>
            </a:r>
            <a:r>
              <a:rPr lang="pt-BR" sz="1600" dirty="0"/>
              <a:t> </a:t>
            </a:r>
            <a:r>
              <a:rPr lang="pt-BR" sz="1600" dirty="0" err="1"/>
              <a:t>texture</a:t>
            </a: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369552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270000" y="2452783"/>
            <a:ext cx="8869680" cy="364179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705048"/>
            <a:ext cx="11211272" cy="5467912"/>
          </a:xfrm>
        </p:spPr>
        <p:txBody>
          <a:bodyPr>
            <a:noAutofit/>
          </a:bodyPr>
          <a:lstStyle/>
          <a:p>
            <a:r>
              <a:rPr lang="pt-BR" sz="2400" dirty="0" err="1"/>
              <a:t>Coordinates</a:t>
            </a:r>
            <a:endParaRPr lang="pt-BR" sz="2400" dirty="0"/>
          </a:p>
          <a:p>
            <a:endParaRPr lang="pt-BR" sz="2400" dirty="0"/>
          </a:p>
          <a:p>
            <a:pPr lvl="1"/>
            <a:endParaRPr lang="en-US" sz="2200" dirty="0"/>
          </a:p>
          <a:p>
            <a:pPr lvl="1"/>
            <a:endParaRPr lang="en-US" sz="2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394" y="2690193"/>
            <a:ext cx="7970704" cy="3042254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731520" y="6170888"/>
            <a:ext cx="81394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400" dirty="0"/>
              <a:t>Source: https://stuff.mit.edu/afs/sipb/project/android/docs/guide/topics/graphics/opengl.html</a:t>
            </a:r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374901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705048"/>
            <a:ext cx="11211272" cy="5467912"/>
          </a:xfrm>
        </p:spPr>
        <p:txBody>
          <a:bodyPr>
            <a:noAutofit/>
          </a:bodyPr>
          <a:lstStyle/>
          <a:p>
            <a:r>
              <a:rPr lang="pt-BR" sz="2400" dirty="0" err="1"/>
              <a:t>Structures</a:t>
            </a:r>
            <a:r>
              <a:rPr lang="pt-BR" sz="2400" dirty="0"/>
              <a:t> </a:t>
            </a:r>
            <a:r>
              <a:rPr lang="pt-BR" sz="2400" dirty="0" err="1"/>
              <a:t>and</a:t>
            </a:r>
            <a:r>
              <a:rPr lang="pt-BR" sz="2400" dirty="0"/>
              <a:t> </a:t>
            </a:r>
            <a:r>
              <a:rPr lang="pt-BR" sz="2400" dirty="0" err="1"/>
              <a:t>arrays</a:t>
            </a:r>
            <a:endParaRPr lang="pt-BR" sz="2400" dirty="0"/>
          </a:p>
          <a:p>
            <a:pPr lvl="1"/>
            <a:r>
              <a:rPr lang="pt-BR" sz="2800" dirty="0" err="1">
                <a:latin typeface="+mj-lt"/>
              </a:rPr>
              <a:t>Structure</a:t>
            </a:r>
            <a:r>
              <a:rPr lang="pt-BR" sz="2000" dirty="0">
                <a:latin typeface="+mj-lt"/>
                <a:sym typeface="Wingdings" panose="05000000000000000000" pitchFamily="2" charset="2"/>
              </a:rPr>
              <a:t> </a:t>
            </a:r>
          </a:p>
          <a:p>
            <a:pPr lvl="1"/>
            <a:endParaRPr lang="en-US" sz="2800" dirty="0">
              <a:latin typeface="+mj-lt"/>
            </a:endParaRPr>
          </a:p>
          <a:p>
            <a:pPr lvl="1"/>
            <a:endParaRPr lang="en-US" sz="2800" dirty="0">
              <a:latin typeface="+mj-lt"/>
            </a:endParaRPr>
          </a:p>
          <a:p>
            <a:pPr lvl="1"/>
            <a:endParaRPr lang="en-US" sz="2800" dirty="0">
              <a:latin typeface="+mj-lt"/>
            </a:endParaRPr>
          </a:p>
          <a:p>
            <a:pPr lvl="1"/>
            <a:r>
              <a:rPr lang="en-US" sz="2800" dirty="0">
                <a:latin typeface="+mj-lt"/>
              </a:rPr>
              <a:t>Array</a:t>
            </a:r>
            <a:endParaRPr lang="en-US" sz="2800" b="1" dirty="0">
              <a:latin typeface="+mj-lt"/>
            </a:endParaRPr>
          </a:p>
          <a:p>
            <a:pPr lvl="1"/>
            <a:endParaRPr lang="en-US" sz="1600" dirty="0">
              <a:latin typeface="+mj-lt"/>
              <a:sym typeface="Wingdings" panose="05000000000000000000" pitchFamily="2" charset="2"/>
            </a:endParaRPr>
          </a:p>
          <a:p>
            <a:pPr lvl="3"/>
            <a:r>
              <a:rPr lang="en-US" sz="2000" dirty="0">
                <a:latin typeface="+mj-lt"/>
              </a:rPr>
              <a:t>structures and blocks can be arrays</a:t>
            </a:r>
          </a:p>
          <a:p>
            <a:pPr lvl="3"/>
            <a:r>
              <a:rPr lang="en-US" sz="2000" dirty="0">
                <a:latin typeface="+mj-lt"/>
              </a:rPr>
              <a:t>only 1-dimensional arrays supported</a:t>
            </a:r>
          </a:p>
          <a:p>
            <a:pPr lvl="3"/>
            <a:r>
              <a:rPr lang="en-US" sz="2000" dirty="0">
                <a:latin typeface="+mj-lt"/>
              </a:rPr>
              <a:t>structure members can be arrays</a:t>
            </a:r>
            <a:endParaRPr lang="en-US" sz="2000" b="1" dirty="0"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3284274" y="2348081"/>
            <a:ext cx="6096000" cy="175432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>
            <a:spAutoFit/>
          </a:bodyPr>
          <a:lstStyle/>
          <a:p>
            <a:r>
              <a:rPr lang="pt-BR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 Light {</a:t>
            </a:r>
          </a:p>
          <a:p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   	vec4 position;</a:t>
            </a:r>
          </a:p>
          <a:p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   	vec4 </a:t>
            </a:r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ambient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attenuation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uniform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 Light </a:t>
            </a:r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lights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numLights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</p:txBody>
      </p:sp>
      <p:sp>
        <p:nvSpPr>
          <p:cNvPr id="9" name="Retângulo 8"/>
          <p:cNvSpPr/>
          <p:nvPr/>
        </p:nvSpPr>
        <p:spPr>
          <a:xfrm>
            <a:off x="6438443" y="4735558"/>
            <a:ext cx="294183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>
            <a:spAutoFit/>
          </a:bodyPr>
          <a:lstStyle/>
          <a:p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elements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[42]; </a:t>
            </a:r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2703767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562808"/>
            <a:ext cx="11211272" cy="5467912"/>
          </a:xfrm>
        </p:spPr>
        <p:txBody>
          <a:bodyPr>
            <a:noAutofit/>
          </a:bodyPr>
          <a:lstStyle/>
          <a:p>
            <a:r>
              <a:rPr lang="pt-BR" sz="2400" dirty="0" err="1"/>
              <a:t>Precision</a:t>
            </a:r>
            <a:endParaRPr lang="pt-BR" sz="2400" dirty="0"/>
          </a:p>
          <a:p>
            <a:pPr marL="457200" lvl="1" indent="0">
              <a:buNone/>
            </a:pP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endParaRPr lang="en-US" sz="2000" dirty="0">
              <a:latin typeface="+mj-lt"/>
              <a:cs typeface="Courier New" panose="02070309020205020404" pitchFamily="49" charset="0"/>
            </a:endParaRPr>
          </a:p>
          <a:p>
            <a:pPr lvl="2"/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highp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mediump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lowp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4446138" y="1971849"/>
            <a:ext cx="6638422" cy="203132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pt-BR" sz="9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r>
              <a:rPr lang="pt-BR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precision</a:t>
            </a:r>
            <a:r>
              <a:rPr lang="pt-BR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highp</a:t>
            </a:r>
            <a:r>
              <a:rPr lang="pt-BR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pt-BR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pt-BR" i="1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pt-BR" i="1" dirty="0" err="1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pt-BR" i="1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i="1" dirty="0" err="1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pt-BR" i="1" dirty="0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pt-BR" i="1" dirty="0" err="1">
                <a:solidFill>
                  <a:schemeClr val="tx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highp</a:t>
            </a:r>
            <a:endParaRPr lang="pt-BR" i="1" dirty="0">
              <a:solidFill>
                <a:schemeClr val="tx1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pt-BR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lowp</a:t>
            </a:r>
            <a:r>
              <a:rPr lang="pt-BR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 color; </a:t>
            </a:r>
            <a:endParaRPr lang="pt-BR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highp</a:t>
            </a:r>
            <a:r>
              <a:rPr lang="pt-BR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mat4 </a:t>
            </a:r>
            <a:r>
              <a:rPr lang="pt-B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someMatrix</a:t>
            </a:r>
            <a:r>
              <a:rPr lang="pt-B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varying</a:t>
            </a:r>
            <a:r>
              <a:rPr lang="pt-BR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mediump</a:t>
            </a:r>
            <a:r>
              <a:rPr lang="pt-BR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vec2 </a:t>
            </a:r>
            <a:r>
              <a:rPr lang="pt-B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v_someCoordinates</a:t>
            </a:r>
            <a:r>
              <a:rPr lang="pt-B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uniform</a:t>
            </a:r>
            <a:r>
              <a:rPr lang="pt-BR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lowp</a:t>
            </a:r>
            <a:r>
              <a:rPr lang="pt-BR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vec3 </a:t>
            </a:r>
            <a:r>
              <a:rPr lang="pt-BR" dirty="0" err="1">
                <a:latin typeface="Courier New" panose="02070309020205020404" pitchFamily="49" charset="0"/>
                <a:cs typeface="Courier New" panose="02070309020205020404" pitchFamily="49" charset="0"/>
              </a:rPr>
              <a:t>u_effectValues</a:t>
            </a:r>
            <a:r>
              <a:rPr lang="pt-BR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pt-BR" sz="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/>
          <a:srcRect l="38718" t="31937" r="6667" b="28861"/>
          <a:stretch/>
        </p:blipFill>
        <p:spPr>
          <a:xfrm>
            <a:off x="4446137" y="4171877"/>
            <a:ext cx="5427067" cy="2191211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7765349" y="6400986"/>
            <a:ext cx="26885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i="1" dirty="0" err="1"/>
              <a:t>Source</a:t>
            </a:r>
            <a:r>
              <a:rPr lang="pt-BR" sz="1100" i="1" dirty="0"/>
              <a:t>: </a:t>
            </a:r>
            <a:r>
              <a:rPr lang="pt-BR" sz="1100" i="1" dirty="0" err="1"/>
              <a:t>WebGL</a:t>
            </a:r>
            <a:r>
              <a:rPr lang="pt-BR" sz="1100" i="1" dirty="0"/>
              <a:t> </a:t>
            </a:r>
            <a:r>
              <a:rPr lang="pt-BR" sz="1100" i="1" dirty="0" err="1"/>
              <a:t>Khronos</a:t>
            </a:r>
            <a:r>
              <a:rPr lang="pt-BR" sz="1100" i="1" dirty="0"/>
              <a:t> </a:t>
            </a:r>
            <a:r>
              <a:rPr lang="pt-BR" sz="1100" i="1" dirty="0" err="1"/>
              <a:t>Group</a:t>
            </a:r>
            <a:r>
              <a:rPr lang="pt-BR" sz="1100" i="1" dirty="0"/>
              <a:t> </a:t>
            </a:r>
            <a:r>
              <a:rPr lang="pt-BR" sz="1100" i="1" dirty="0" err="1"/>
              <a:t>Card</a:t>
            </a:r>
            <a:endParaRPr lang="pt-BR" sz="1100" i="1" dirty="0"/>
          </a:p>
        </p:txBody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341669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562808"/>
            <a:ext cx="11211272" cy="5467912"/>
          </a:xfrm>
        </p:spPr>
        <p:txBody>
          <a:bodyPr>
            <a:noAutofit/>
          </a:bodyPr>
          <a:lstStyle/>
          <a:p>
            <a:r>
              <a:rPr lang="pt-BR" sz="2400" dirty="0"/>
              <a:t>Some bult-in functions </a:t>
            </a:r>
            <a:r>
              <a:rPr lang="pt-BR" sz="2400" dirty="0">
                <a:sym typeface="Wingdings" panose="05000000000000000000" pitchFamily="2" charset="2"/>
              </a:rPr>
              <a:t></a:t>
            </a:r>
            <a:endParaRPr lang="pt-BR" sz="1800" dirty="0"/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pow()</a:t>
            </a:r>
            <a:endParaRPr lang="en-US" baseline="30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baseline="30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radians()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degrees()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sin()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cos()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dot()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clamp()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texture2D()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normalize()</a:t>
            </a:r>
          </a:p>
          <a:p>
            <a:pPr lvl="1"/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Many others (see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WebGL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Card 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Khronos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Group)</a:t>
            </a: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424491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2620036"/>
            <a:ext cx="9829731" cy="4195481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Presentation</a:t>
            </a:r>
          </a:p>
          <a:p>
            <a:pPr lvl="1"/>
            <a:r>
              <a:rPr lang="en-US" sz="2000" dirty="0">
                <a:latin typeface="+mj-lt"/>
              </a:rPr>
              <a:t>Basics of </a:t>
            </a:r>
            <a:r>
              <a:rPr lang="en-US" sz="2000" dirty="0" err="1">
                <a:latin typeface="+mj-lt"/>
              </a:rPr>
              <a:t>Shaders</a:t>
            </a:r>
            <a:r>
              <a:rPr lang="en-US" sz="2000" dirty="0">
                <a:latin typeface="+mj-lt"/>
              </a:rPr>
              <a:t> and </a:t>
            </a:r>
            <a:r>
              <a:rPr lang="en-US" sz="2000" dirty="0" smtClean="0">
                <a:latin typeface="+mj-lt"/>
              </a:rPr>
              <a:t>some things in particular </a:t>
            </a:r>
            <a:r>
              <a:rPr lang="en-US" sz="2000" dirty="0">
                <a:latin typeface="+mj-lt"/>
              </a:rPr>
              <a:t>for OpenGL ES 2.0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Break</a:t>
            </a:r>
          </a:p>
          <a:p>
            <a:pPr lvl="1"/>
            <a:r>
              <a:rPr lang="en-US" sz="2600" dirty="0">
                <a:latin typeface="+mj-lt"/>
              </a:rPr>
              <a:t> ~15 minutes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Workshop (let’s code something!)</a:t>
            </a:r>
          </a:p>
          <a:p>
            <a:pPr lvl="1"/>
            <a:r>
              <a:rPr lang="en-US" sz="2400" dirty="0">
                <a:latin typeface="+mj-lt"/>
              </a:rPr>
              <a:t>We will focus on create direct </a:t>
            </a:r>
            <a:r>
              <a:rPr lang="en-US" sz="2400" dirty="0" err="1">
                <a:latin typeface="+mj-lt"/>
              </a:rPr>
              <a:t>shader</a:t>
            </a:r>
            <a:r>
              <a:rPr lang="en-US" sz="2400" dirty="0">
                <a:latin typeface="+mj-lt"/>
              </a:rPr>
              <a:t> programs without adding code for </a:t>
            </a:r>
            <a:r>
              <a:rPr lang="en-US" sz="2400" dirty="0" err="1">
                <a:latin typeface="+mj-lt"/>
              </a:rPr>
              <a:t>shader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compilation steps </a:t>
            </a:r>
            <a:r>
              <a:rPr lang="en-US" sz="2400" dirty="0">
                <a:latin typeface="+mj-lt"/>
              </a:rPr>
              <a:t>(</a:t>
            </a:r>
            <a:r>
              <a:rPr lang="en-US" sz="2400" dirty="0" err="1">
                <a:latin typeface="+mj-lt"/>
              </a:rPr>
              <a:t>WebGL</a:t>
            </a:r>
            <a:r>
              <a:rPr lang="en-US" sz="2400" dirty="0">
                <a:latin typeface="+mj-lt"/>
              </a:rPr>
              <a:t> steps. Because PIXI/</a:t>
            </a:r>
            <a:r>
              <a:rPr lang="en-US" sz="2400" dirty="0" err="1">
                <a:latin typeface="+mj-lt"/>
              </a:rPr>
              <a:t>ThreeJS</a:t>
            </a:r>
            <a:r>
              <a:rPr lang="en-US" sz="2400" dirty="0">
                <a:latin typeface="+mj-lt"/>
              </a:rPr>
              <a:t> or other Engines will do this for us </a:t>
            </a:r>
            <a:r>
              <a:rPr lang="en-US" sz="2400" dirty="0">
                <a:latin typeface="+mj-lt"/>
                <a:sym typeface="Wingdings" panose="05000000000000000000" pitchFamily="2" charset="2"/>
              </a:rPr>
              <a:t></a:t>
            </a:r>
            <a:r>
              <a:rPr lang="en-US" sz="2400" dirty="0">
                <a:latin typeface="+mj-lt"/>
              </a:rPr>
              <a:t>).</a:t>
            </a:r>
            <a:endParaRPr lang="en-US" sz="2600" dirty="0">
              <a:latin typeface="+mj-lt"/>
            </a:endParaRP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Cherry</a:t>
            </a:r>
          </a:p>
        </p:txBody>
      </p:sp>
      <p:sp>
        <p:nvSpPr>
          <p:cNvPr id="4" name="Retângulo 3"/>
          <p:cNvSpPr/>
          <p:nvPr/>
        </p:nvSpPr>
        <p:spPr>
          <a:xfrm>
            <a:off x="2516577" y="1683571"/>
            <a:ext cx="70031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dirty="0" smtClean="0">
                <a:solidFill>
                  <a:srgbClr val="444444"/>
                </a:solidFill>
              </a:rPr>
              <a:t>Download </a:t>
            </a:r>
            <a:r>
              <a:rPr lang="pt-BR" sz="2400" dirty="0" err="1" smtClean="0">
                <a:solidFill>
                  <a:srgbClr val="444444"/>
                </a:solidFill>
              </a:rPr>
              <a:t>the</a:t>
            </a:r>
            <a:r>
              <a:rPr lang="pt-BR" sz="2400" dirty="0" smtClean="0">
                <a:solidFill>
                  <a:srgbClr val="444444"/>
                </a:solidFill>
              </a:rPr>
              <a:t> </a:t>
            </a:r>
            <a:r>
              <a:rPr lang="pt-BR" sz="2400" dirty="0" err="1" smtClean="0">
                <a:solidFill>
                  <a:srgbClr val="444444"/>
                </a:solidFill>
              </a:rPr>
              <a:t>package</a:t>
            </a:r>
            <a:r>
              <a:rPr lang="pt-BR" sz="2400" dirty="0" smtClean="0">
                <a:solidFill>
                  <a:srgbClr val="444444"/>
                </a:solidFill>
              </a:rPr>
              <a:t>: </a:t>
            </a:r>
            <a:r>
              <a:rPr lang="pt-BR" sz="3200" b="1" dirty="0" smtClean="0">
                <a:solidFill>
                  <a:srgbClr val="444444"/>
                </a:solidFill>
              </a:rPr>
              <a:t>https</a:t>
            </a:r>
            <a:r>
              <a:rPr lang="pt-BR" sz="3200" b="1" dirty="0">
                <a:solidFill>
                  <a:srgbClr val="444444"/>
                </a:solidFill>
              </a:rPr>
              <a:t>://goo.gl/vxRB9X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182186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705048"/>
            <a:ext cx="11211272" cy="4195481"/>
          </a:xfrm>
        </p:spPr>
        <p:txBody>
          <a:bodyPr>
            <a:noAutofit/>
          </a:bodyPr>
          <a:lstStyle/>
          <a:p>
            <a:r>
              <a:rPr lang="en-US" sz="3600" dirty="0"/>
              <a:t>Vertex </a:t>
            </a:r>
            <a:r>
              <a:rPr lang="en-US" sz="3600" dirty="0" err="1"/>
              <a:t>shader</a:t>
            </a:r>
            <a:endParaRPr lang="en-US" sz="3600" dirty="0"/>
          </a:p>
          <a:p>
            <a:r>
              <a:rPr lang="en-US" sz="3600" dirty="0"/>
              <a:t>Fragment </a:t>
            </a:r>
            <a:r>
              <a:rPr lang="en-US" sz="3600" dirty="0" err="1"/>
              <a:t>shader</a:t>
            </a:r>
            <a:r>
              <a:rPr lang="en-US" sz="3600" dirty="0"/>
              <a:t> </a:t>
            </a: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229031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705048"/>
            <a:ext cx="11211272" cy="4195481"/>
          </a:xfrm>
        </p:spPr>
        <p:txBody>
          <a:bodyPr>
            <a:noAutofit/>
          </a:bodyPr>
          <a:lstStyle/>
          <a:p>
            <a:r>
              <a:rPr lang="en-US" sz="3600" dirty="0"/>
              <a:t>Vertex </a:t>
            </a:r>
            <a:r>
              <a:rPr lang="en-US" sz="3600" dirty="0" err="1"/>
              <a:t>shader</a:t>
            </a:r>
            <a:r>
              <a:rPr lang="en-US" sz="3600" dirty="0"/>
              <a:t> </a:t>
            </a:r>
          </a:p>
          <a:p>
            <a:pPr lvl="1" algn="just">
              <a:lnSpc>
                <a:spcPct val="100000"/>
              </a:lnSpc>
            </a:pPr>
            <a:r>
              <a:rPr lang="en-US" dirty="0">
                <a:latin typeface="+mj-lt"/>
              </a:rPr>
              <a:t>Are run once for each vertex given to the graphics processor. </a:t>
            </a:r>
          </a:p>
          <a:p>
            <a:pPr lvl="1" algn="just">
              <a:lnSpc>
                <a:spcPct val="100000"/>
              </a:lnSpc>
            </a:pPr>
            <a:r>
              <a:rPr lang="en-US" dirty="0" smtClean="0">
                <a:latin typeface="+mj-lt"/>
              </a:rPr>
              <a:t>Transform </a:t>
            </a:r>
            <a:r>
              <a:rPr lang="en-US" dirty="0">
                <a:latin typeface="+mj-lt"/>
              </a:rPr>
              <a:t>each vertex's 3D position in virtual space to the 2D </a:t>
            </a:r>
            <a:r>
              <a:rPr lang="en-US" dirty="0" smtClean="0">
                <a:latin typeface="+mj-lt"/>
              </a:rPr>
              <a:t>coordinate.</a:t>
            </a:r>
          </a:p>
          <a:p>
            <a:pPr lvl="1" algn="just">
              <a:lnSpc>
                <a:spcPct val="100000"/>
              </a:lnSpc>
            </a:pPr>
            <a:r>
              <a:rPr lang="en-US" dirty="0" smtClean="0">
                <a:latin typeface="+mj-lt"/>
              </a:rPr>
              <a:t>Vertex </a:t>
            </a:r>
            <a:r>
              <a:rPr lang="en-US" dirty="0" err="1">
                <a:latin typeface="+mj-lt"/>
              </a:rPr>
              <a:t>shaders</a:t>
            </a:r>
            <a:r>
              <a:rPr lang="en-US" dirty="0">
                <a:latin typeface="+mj-lt"/>
              </a:rPr>
              <a:t> can </a:t>
            </a:r>
            <a:r>
              <a:rPr lang="en-US" dirty="0" smtClean="0">
                <a:latin typeface="+mj-lt"/>
              </a:rPr>
              <a:t>manipulate</a:t>
            </a:r>
          </a:p>
          <a:p>
            <a:pPr lvl="2" algn="just">
              <a:lnSpc>
                <a:spcPct val="100000"/>
              </a:lnSpc>
            </a:pPr>
            <a:r>
              <a:rPr lang="en-US" sz="2800" dirty="0" smtClean="0">
                <a:latin typeface="+mj-lt"/>
              </a:rPr>
              <a:t>position, </a:t>
            </a:r>
          </a:p>
          <a:p>
            <a:pPr lvl="2" algn="just">
              <a:lnSpc>
                <a:spcPct val="100000"/>
              </a:lnSpc>
            </a:pPr>
            <a:r>
              <a:rPr lang="en-US" sz="2800" dirty="0" smtClean="0">
                <a:latin typeface="+mj-lt"/>
              </a:rPr>
              <a:t>texture </a:t>
            </a:r>
            <a:r>
              <a:rPr lang="en-US" sz="2800" dirty="0">
                <a:latin typeface="+mj-lt"/>
              </a:rPr>
              <a:t>coordinate.</a:t>
            </a:r>
          </a:p>
          <a:p>
            <a:pPr lvl="1" algn="just">
              <a:lnSpc>
                <a:spcPct val="100000"/>
              </a:lnSpc>
            </a:pPr>
            <a:r>
              <a:rPr lang="en-US" dirty="0" smtClean="0">
                <a:latin typeface="+mj-lt"/>
              </a:rPr>
              <a:t>Cannot </a:t>
            </a:r>
            <a:r>
              <a:rPr lang="en-US" dirty="0">
                <a:latin typeface="+mj-lt"/>
              </a:rPr>
              <a:t>create new vertices. </a:t>
            </a:r>
          </a:p>
          <a:p>
            <a:pPr lvl="1" algn="just">
              <a:lnSpc>
                <a:spcPct val="100000"/>
              </a:lnSpc>
            </a:pPr>
            <a:r>
              <a:rPr lang="en-US" dirty="0">
                <a:latin typeface="+mj-lt"/>
              </a:rPr>
              <a:t>Output of the vertex </a:t>
            </a:r>
            <a:r>
              <a:rPr lang="en-US" dirty="0" err="1">
                <a:latin typeface="+mj-lt"/>
              </a:rPr>
              <a:t>shader</a:t>
            </a:r>
            <a:r>
              <a:rPr lang="en-US" dirty="0">
                <a:latin typeface="+mj-lt"/>
              </a:rPr>
              <a:t> goes to the next stage in the </a:t>
            </a:r>
            <a:r>
              <a:rPr lang="en-US" dirty="0" smtClean="0">
                <a:latin typeface="+mj-lt"/>
              </a:rPr>
              <a:t>pipeline </a:t>
            </a:r>
            <a:r>
              <a:rPr lang="en-US" dirty="0" smtClean="0">
                <a:latin typeface="+mj-lt"/>
                <a:sym typeface="Wingdings" panose="05000000000000000000" pitchFamily="2" charset="2"/>
              </a:rPr>
              <a:t> </a:t>
            </a:r>
          </a:p>
          <a:p>
            <a:pPr lvl="2" algn="just">
              <a:lnSpc>
                <a:spcPct val="100000"/>
              </a:lnSpc>
            </a:pPr>
            <a:r>
              <a:rPr lang="en-US" sz="2800" b="1" i="1" dirty="0" smtClean="0">
                <a:latin typeface="+mj-lt"/>
              </a:rPr>
              <a:t>geometry </a:t>
            </a:r>
            <a:r>
              <a:rPr lang="en-US" sz="2800" b="1" i="1" dirty="0" err="1">
                <a:latin typeface="+mj-lt"/>
              </a:rPr>
              <a:t>shader</a:t>
            </a:r>
            <a:r>
              <a:rPr lang="en-US" sz="2800" b="1" i="1" dirty="0">
                <a:latin typeface="+mj-lt"/>
              </a:rPr>
              <a:t> if </a:t>
            </a:r>
            <a:r>
              <a:rPr lang="en-US" sz="2800" b="1" i="1" dirty="0" smtClean="0">
                <a:latin typeface="+mj-lt"/>
              </a:rPr>
              <a:t>present </a:t>
            </a:r>
            <a:r>
              <a:rPr lang="en-US" sz="2800" dirty="0">
                <a:latin typeface="+mj-lt"/>
              </a:rPr>
              <a:t>or the rasterizer otherwise. </a:t>
            </a:r>
            <a:endParaRPr lang="pt-BR" sz="2800" dirty="0">
              <a:latin typeface="+mj-lt"/>
            </a:endParaRPr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826997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705048"/>
            <a:ext cx="11211272" cy="4195481"/>
          </a:xfrm>
        </p:spPr>
        <p:txBody>
          <a:bodyPr>
            <a:noAutofit/>
          </a:bodyPr>
          <a:lstStyle/>
          <a:p>
            <a:r>
              <a:rPr lang="en-US" sz="3600" dirty="0"/>
              <a:t>Fragment </a:t>
            </a:r>
            <a:r>
              <a:rPr lang="en-US" sz="3600" dirty="0" err="1"/>
              <a:t>shader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2400" dirty="0">
                <a:latin typeface="+mj-lt"/>
              </a:rPr>
              <a:t>Or Pixel </a:t>
            </a:r>
            <a:r>
              <a:rPr lang="en-US" sz="2400" dirty="0" err="1">
                <a:latin typeface="+mj-lt"/>
              </a:rPr>
              <a:t>Shader</a:t>
            </a:r>
            <a:r>
              <a:rPr lang="en-US" sz="2400" dirty="0">
                <a:latin typeface="+mj-lt"/>
              </a:rPr>
              <a:t>, compute color and other attributes of each fragment (each pixel or partial pixel). </a:t>
            </a:r>
          </a:p>
          <a:p>
            <a:pPr lvl="1">
              <a:lnSpc>
                <a:spcPct val="100000"/>
              </a:lnSpc>
            </a:pPr>
            <a:r>
              <a:rPr lang="en-US" sz="2400" dirty="0">
                <a:latin typeface="+mj-lt"/>
              </a:rPr>
              <a:t>Fragment </a:t>
            </a:r>
            <a:r>
              <a:rPr lang="en-US" sz="2400" dirty="0" err="1">
                <a:latin typeface="+mj-lt"/>
              </a:rPr>
              <a:t>shaders</a:t>
            </a:r>
            <a:r>
              <a:rPr lang="en-US" sz="2400" dirty="0">
                <a:latin typeface="+mj-lt"/>
              </a:rPr>
              <a:t> range from always outputting:</a:t>
            </a:r>
          </a:p>
          <a:p>
            <a:pPr lvl="2">
              <a:lnSpc>
                <a:spcPct val="100000"/>
              </a:lnSpc>
            </a:pPr>
            <a:r>
              <a:rPr lang="en-US" sz="2200" dirty="0">
                <a:latin typeface="+mj-lt"/>
              </a:rPr>
              <a:t>same color, </a:t>
            </a:r>
          </a:p>
          <a:p>
            <a:pPr lvl="2">
              <a:lnSpc>
                <a:spcPct val="100000"/>
              </a:lnSpc>
            </a:pPr>
            <a:r>
              <a:rPr lang="en-US" sz="2200" dirty="0">
                <a:latin typeface="+mj-lt"/>
              </a:rPr>
              <a:t>applying a lighting value, </a:t>
            </a:r>
          </a:p>
          <a:p>
            <a:pPr lvl="2">
              <a:lnSpc>
                <a:spcPct val="100000"/>
              </a:lnSpc>
            </a:pPr>
            <a:r>
              <a:rPr lang="en-US" sz="2200" dirty="0">
                <a:latin typeface="+mj-lt"/>
              </a:rPr>
              <a:t>bump mapping, </a:t>
            </a:r>
          </a:p>
          <a:p>
            <a:pPr lvl="2">
              <a:lnSpc>
                <a:spcPct val="100000"/>
              </a:lnSpc>
            </a:pPr>
            <a:r>
              <a:rPr lang="en-US" sz="2200" dirty="0">
                <a:latin typeface="+mj-lt"/>
              </a:rPr>
              <a:t>shadows, </a:t>
            </a:r>
          </a:p>
          <a:p>
            <a:pPr lvl="2">
              <a:lnSpc>
                <a:spcPct val="100000"/>
              </a:lnSpc>
            </a:pPr>
            <a:r>
              <a:rPr lang="en-US" sz="2200" dirty="0">
                <a:latin typeface="+mj-lt"/>
              </a:rPr>
              <a:t>specular highlights, </a:t>
            </a:r>
          </a:p>
          <a:p>
            <a:pPr lvl="2">
              <a:lnSpc>
                <a:spcPct val="100000"/>
              </a:lnSpc>
            </a:pPr>
            <a:r>
              <a:rPr lang="en-US" sz="2200" dirty="0">
                <a:latin typeface="+mj-lt"/>
              </a:rPr>
              <a:t>translucency and other phenomena. </a:t>
            </a:r>
            <a:r>
              <a:rPr lang="en-US" sz="2400" dirty="0">
                <a:latin typeface="+mj-lt"/>
              </a:rPr>
              <a:t> </a:t>
            </a:r>
            <a:endParaRPr lang="pt-BR" sz="2400" dirty="0">
              <a:latin typeface="+mj-lt"/>
            </a:endParaRP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53735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6902" y="1705048"/>
            <a:ext cx="11211272" cy="4195481"/>
          </a:xfrm>
        </p:spPr>
        <p:txBody>
          <a:bodyPr>
            <a:noAutofit/>
          </a:bodyPr>
          <a:lstStyle/>
          <a:p>
            <a:r>
              <a:rPr lang="en-US" sz="3600" dirty="0"/>
              <a:t>Fragment </a:t>
            </a:r>
            <a:r>
              <a:rPr lang="en-US" sz="3600" dirty="0" err="1"/>
              <a:t>shader</a:t>
            </a:r>
            <a:endParaRPr lang="en-US" sz="3600" dirty="0"/>
          </a:p>
          <a:p>
            <a:pPr lvl="1" algn="just">
              <a:lnSpc>
                <a:spcPct val="150000"/>
              </a:lnSpc>
            </a:pPr>
            <a:r>
              <a:rPr lang="en-US" sz="2400" dirty="0">
                <a:latin typeface="+mj-lt"/>
              </a:rPr>
              <a:t>They can alter the depth of the fragment (for Z-buffering), or output more than one color if multiple render targets are active. </a:t>
            </a:r>
          </a:p>
          <a:p>
            <a:pPr lvl="1" algn="just">
              <a:lnSpc>
                <a:spcPct val="150000"/>
              </a:lnSpc>
            </a:pPr>
            <a:r>
              <a:rPr lang="en-US" sz="2400" dirty="0">
                <a:latin typeface="+mj-lt"/>
              </a:rPr>
              <a:t>In 3D graphics, a fragment </a:t>
            </a:r>
            <a:r>
              <a:rPr lang="en-US" sz="2400" dirty="0" err="1">
                <a:latin typeface="+mj-lt"/>
              </a:rPr>
              <a:t>shader</a:t>
            </a:r>
            <a:r>
              <a:rPr lang="en-US" sz="2400" dirty="0">
                <a:latin typeface="+mj-lt"/>
              </a:rPr>
              <a:t> alone </a:t>
            </a:r>
            <a:r>
              <a:rPr lang="en-US" sz="2400" b="1" i="1" dirty="0">
                <a:latin typeface="+mj-lt"/>
              </a:rPr>
              <a:t>cannot</a:t>
            </a:r>
            <a:r>
              <a:rPr lang="en-US" sz="2400" dirty="0">
                <a:latin typeface="+mj-lt"/>
              </a:rPr>
              <a:t> produce very complex </a:t>
            </a:r>
            <a:r>
              <a:rPr lang="en-US" sz="2400" dirty="0" smtClean="0">
                <a:latin typeface="+mj-lt"/>
              </a:rPr>
              <a:t>effects.</a:t>
            </a:r>
            <a:endParaRPr lang="pt-BR" sz="2400" dirty="0">
              <a:latin typeface="+mj-lt"/>
            </a:endParaRP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71334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242319" y="1613772"/>
            <a:ext cx="8357396" cy="5320428"/>
          </a:xfrm>
        </p:spPr>
        <p:txBody>
          <a:bodyPr>
            <a:noAutofit/>
          </a:bodyPr>
          <a:lstStyle/>
          <a:p>
            <a:r>
              <a:rPr lang="en-US" sz="3200" dirty="0"/>
              <a:t>Four storage qualifiers of </a:t>
            </a:r>
            <a:r>
              <a:rPr lang="en-US" sz="3200" dirty="0" err="1"/>
              <a:t>shader</a:t>
            </a:r>
            <a:r>
              <a:rPr lang="en-US" sz="3200" dirty="0"/>
              <a:t> parameter </a:t>
            </a:r>
          </a:p>
          <a:p>
            <a:pPr lvl="1"/>
            <a:r>
              <a:rPr lang="en-US" sz="2800" dirty="0" err="1">
                <a:latin typeface="+mj-lt"/>
              </a:rPr>
              <a:t>Const</a:t>
            </a:r>
            <a:endParaRPr lang="en-US" sz="2800" dirty="0">
              <a:latin typeface="+mj-lt"/>
            </a:endParaRPr>
          </a:p>
          <a:p>
            <a:pPr lvl="2"/>
            <a:r>
              <a:rPr lang="en-US" sz="1600" dirty="0">
                <a:latin typeface="+mj-lt"/>
              </a:rPr>
              <a:t>Compile-time constant or read-only function parameters</a:t>
            </a:r>
          </a:p>
          <a:p>
            <a:pPr lvl="1"/>
            <a:r>
              <a:rPr lang="en-US" dirty="0">
                <a:latin typeface="+mj-lt"/>
              </a:rPr>
              <a:t>Attribute</a:t>
            </a:r>
          </a:p>
          <a:p>
            <a:pPr lvl="2"/>
            <a:r>
              <a:rPr lang="en-US" sz="1600" dirty="0">
                <a:latin typeface="+mj-lt"/>
              </a:rPr>
              <a:t>Set per vertex - comes from outside </a:t>
            </a:r>
            <a:r>
              <a:rPr lang="en-US" sz="1600" dirty="0" err="1">
                <a:latin typeface="+mj-lt"/>
              </a:rPr>
              <a:t>shaders</a:t>
            </a:r>
            <a:r>
              <a:rPr lang="en-US" sz="1600" dirty="0">
                <a:latin typeface="+mj-lt"/>
              </a:rPr>
              <a:t> (your CPU program </a:t>
            </a:r>
            <a:br>
              <a:rPr lang="en-US" sz="1600" dirty="0">
                <a:latin typeface="+mj-lt"/>
              </a:rPr>
            </a:br>
            <a:r>
              <a:rPr lang="en-US" sz="1600" dirty="0">
                <a:latin typeface="+mj-lt"/>
              </a:rPr>
              <a:t>or framework) or defined by OpenGL engine.</a:t>
            </a:r>
          </a:p>
          <a:p>
            <a:pPr lvl="2"/>
            <a:r>
              <a:rPr lang="en-US" sz="1600" dirty="0">
                <a:latin typeface="+mj-lt"/>
              </a:rPr>
              <a:t>Only in vertex </a:t>
            </a:r>
            <a:r>
              <a:rPr lang="en-US" sz="1600" dirty="0" err="1">
                <a:latin typeface="+mj-lt"/>
              </a:rPr>
              <a:t>shader</a:t>
            </a:r>
            <a:r>
              <a:rPr lang="en-US" sz="1600" dirty="0">
                <a:latin typeface="+mj-lt"/>
              </a:rPr>
              <a:t>.</a:t>
            </a:r>
          </a:p>
          <a:p>
            <a:pPr lvl="2"/>
            <a:r>
              <a:rPr lang="en-US" sz="1600" dirty="0">
                <a:latin typeface="+mj-lt"/>
              </a:rPr>
              <a:t>Ex.: position, color, texture coordinate(s)</a:t>
            </a:r>
          </a:p>
          <a:p>
            <a:pPr lvl="1"/>
            <a:r>
              <a:rPr lang="en-US" dirty="0">
                <a:latin typeface="+mj-lt"/>
              </a:rPr>
              <a:t>Uniform</a:t>
            </a:r>
          </a:p>
          <a:p>
            <a:pPr lvl="2"/>
            <a:r>
              <a:rPr lang="en-US" sz="1600" dirty="0">
                <a:latin typeface="+mj-lt"/>
              </a:rPr>
              <a:t>Set throughout execution. Global parameter. </a:t>
            </a:r>
          </a:p>
          <a:p>
            <a:pPr lvl="2"/>
            <a:r>
              <a:rPr lang="en-US" sz="1600" dirty="0">
                <a:latin typeface="+mj-lt"/>
              </a:rPr>
              <a:t>Ex.: Model-View-Projection Matrix, time, ambient light.</a:t>
            </a:r>
          </a:p>
          <a:p>
            <a:pPr lvl="1"/>
            <a:r>
              <a:rPr lang="en-US" dirty="0">
                <a:latin typeface="+mj-lt"/>
              </a:rPr>
              <a:t>Varying</a:t>
            </a:r>
          </a:p>
          <a:p>
            <a:pPr lvl="2"/>
            <a:r>
              <a:rPr lang="en-US" sz="1600" dirty="0">
                <a:latin typeface="+mj-lt"/>
              </a:rPr>
              <a:t>Passed from vertex </a:t>
            </a:r>
            <a:r>
              <a:rPr lang="en-US" sz="1600" dirty="0" err="1">
                <a:latin typeface="+mj-lt"/>
              </a:rPr>
              <a:t>shader</a:t>
            </a:r>
            <a:r>
              <a:rPr lang="en-US" sz="1600" dirty="0">
                <a:latin typeface="+mj-lt"/>
              </a:rPr>
              <a:t> to fragment </a:t>
            </a:r>
            <a:r>
              <a:rPr lang="en-US" sz="1600" dirty="0" err="1">
                <a:latin typeface="+mj-lt"/>
              </a:rPr>
              <a:t>shader</a:t>
            </a:r>
            <a:r>
              <a:rPr lang="en-US" sz="1600" dirty="0">
                <a:latin typeface="+mj-lt"/>
              </a:rPr>
              <a:t>.</a:t>
            </a:r>
          </a:p>
          <a:p>
            <a:pPr lvl="2"/>
            <a:r>
              <a:rPr lang="en-US" sz="1600" dirty="0">
                <a:latin typeface="+mj-lt"/>
              </a:rPr>
              <a:t>Per-vertex values to be interpolated (across connected vertices) for the fragment </a:t>
            </a:r>
            <a:r>
              <a:rPr lang="en-US" sz="1600" dirty="0" err="1">
                <a:latin typeface="+mj-lt"/>
              </a:rPr>
              <a:t>shader</a:t>
            </a:r>
            <a:r>
              <a:rPr lang="en-US" sz="1600" dirty="0">
                <a:latin typeface="+mj-lt"/>
              </a:rPr>
              <a:t> </a:t>
            </a:r>
          </a:p>
        </p:txBody>
      </p:sp>
      <p:grpSp>
        <p:nvGrpSpPr>
          <p:cNvPr id="4" name="Agrupar 3"/>
          <p:cNvGrpSpPr/>
          <p:nvPr/>
        </p:nvGrpSpPr>
        <p:grpSpPr>
          <a:xfrm>
            <a:off x="7550867" y="2027420"/>
            <a:ext cx="4450036" cy="3687065"/>
            <a:chOff x="4818553" y="2027935"/>
            <a:chExt cx="4450036" cy="3687065"/>
          </a:xfrm>
        </p:grpSpPr>
        <p:sp>
          <p:nvSpPr>
            <p:cNvPr id="5" name="AutoShape 4"/>
            <p:cNvSpPr>
              <a:spLocks noChangeArrowheads="1"/>
            </p:cNvSpPr>
            <p:nvPr/>
          </p:nvSpPr>
          <p:spPr bwMode="auto">
            <a:xfrm>
              <a:off x="6477000" y="4648200"/>
              <a:ext cx="1143000" cy="1066800"/>
            </a:xfrm>
            <a:prstGeom prst="bevel">
              <a:avLst>
                <a:gd name="adj" fmla="val 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pt-BR" sz="1400"/>
                <a:t>Fragment</a:t>
              </a:r>
            </a:p>
            <a:p>
              <a:pPr algn="ctr"/>
              <a:r>
                <a:rPr lang="en-US" altLang="pt-BR" sz="1400"/>
                <a:t>Processor</a:t>
              </a:r>
            </a:p>
          </p:txBody>
        </p:sp>
        <p:sp>
          <p:nvSpPr>
            <p:cNvPr id="6" name="AutoShape 5"/>
            <p:cNvSpPr>
              <a:spLocks noChangeArrowheads="1"/>
            </p:cNvSpPr>
            <p:nvPr/>
          </p:nvSpPr>
          <p:spPr bwMode="auto">
            <a:xfrm>
              <a:off x="6477000" y="2819400"/>
              <a:ext cx="1143000" cy="1066800"/>
            </a:xfrm>
            <a:prstGeom prst="bevel">
              <a:avLst>
                <a:gd name="adj" fmla="val 0"/>
              </a:avLst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pt-BR" sz="1400" dirty="0"/>
                <a:t>Vertex</a:t>
              </a:r>
            </a:p>
            <a:p>
              <a:pPr algn="ctr"/>
              <a:r>
                <a:rPr lang="en-US" altLang="pt-BR" sz="1400" dirty="0"/>
                <a:t>Processor</a:t>
              </a:r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7086600" y="2362200"/>
              <a:ext cx="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8" name="Text Box 7"/>
            <p:cNvSpPr txBox="1">
              <a:spLocks noChangeArrowheads="1"/>
            </p:cNvSpPr>
            <p:nvPr/>
          </p:nvSpPr>
          <p:spPr bwMode="auto">
            <a:xfrm>
              <a:off x="6463673" y="2027935"/>
              <a:ext cx="1245854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pt-BR" dirty="0"/>
                <a:t>Attributes</a:t>
              </a:r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>
              <a:off x="7086600" y="3886200"/>
              <a:ext cx="0" cy="762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Text Box 9"/>
            <p:cNvSpPr txBox="1">
              <a:spLocks noChangeArrowheads="1"/>
            </p:cNvSpPr>
            <p:nvPr/>
          </p:nvSpPr>
          <p:spPr bwMode="auto">
            <a:xfrm>
              <a:off x="4818553" y="3810000"/>
              <a:ext cx="1031051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pt-BR" dirty="0"/>
                <a:t>Uniform</a:t>
              </a:r>
            </a:p>
            <a:p>
              <a:r>
                <a:rPr lang="en-US" altLang="pt-BR" dirty="0" err="1"/>
                <a:t>params</a:t>
              </a:r>
              <a:endParaRPr lang="en-US" altLang="pt-BR" dirty="0"/>
            </a:p>
          </p:txBody>
        </p:sp>
        <p:sp>
          <p:nvSpPr>
            <p:cNvPr id="11" name="AutoShape 10"/>
            <p:cNvSpPr>
              <a:spLocks/>
            </p:cNvSpPr>
            <p:nvPr/>
          </p:nvSpPr>
          <p:spPr bwMode="auto">
            <a:xfrm>
              <a:off x="6019800" y="2743200"/>
              <a:ext cx="304800" cy="2971800"/>
            </a:xfrm>
            <a:prstGeom prst="leftBrace">
              <a:avLst>
                <a:gd name="adj1" fmla="val 81250"/>
                <a:gd name="adj2" fmla="val 49331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12" name="Text Box 11"/>
            <p:cNvSpPr txBox="1">
              <a:spLocks noChangeArrowheads="1"/>
            </p:cNvSpPr>
            <p:nvPr/>
          </p:nvSpPr>
          <p:spPr bwMode="auto">
            <a:xfrm>
              <a:off x="8229522" y="3962400"/>
              <a:ext cx="1039067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pt-BR" dirty="0"/>
                <a:t>Varying</a:t>
              </a:r>
            </a:p>
            <a:p>
              <a:r>
                <a:rPr lang="en-US" altLang="pt-BR" dirty="0" err="1"/>
                <a:t>params</a:t>
              </a:r>
              <a:endParaRPr lang="en-US" altLang="pt-BR" dirty="0"/>
            </a:p>
          </p:txBody>
        </p:sp>
        <p:sp>
          <p:nvSpPr>
            <p:cNvPr id="13" name="AutoShape 12"/>
            <p:cNvSpPr>
              <a:spLocks/>
            </p:cNvSpPr>
            <p:nvPr/>
          </p:nvSpPr>
          <p:spPr bwMode="auto">
            <a:xfrm>
              <a:off x="7620000" y="3962400"/>
              <a:ext cx="504120" cy="609600"/>
            </a:xfrm>
            <a:prstGeom prst="rightBrace">
              <a:avLst>
                <a:gd name="adj1" fmla="val 3333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</p:grp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425181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4"/>
          <p:cNvSpPr>
            <a:spLocks noChangeShapeType="1"/>
          </p:cNvSpPr>
          <p:nvPr/>
        </p:nvSpPr>
        <p:spPr bwMode="auto">
          <a:xfrm flipV="1">
            <a:off x="3865295" y="4410294"/>
            <a:ext cx="1065238" cy="1998103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5" name="Line 15"/>
          <p:cNvSpPr>
            <a:spLocks noChangeShapeType="1"/>
          </p:cNvSpPr>
          <p:nvPr/>
        </p:nvSpPr>
        <p:spPr bwMode="auto">
          <a:xfrm>
            <a:off x="3865296" y="2373473"/>
            <a:ext cx="1065237" cy="37966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6" name="Line 16"/>
          <p:cNvSpPr>
            <a:spLocks noChangeShapeType="1"/>
          </p:cNvSpPr>
          <p:nvPr/>
        </p:nvSpPr>
        <p:spPr bwMode="auto">
          <a:xfrm flipV="1">
            <a:off x="3865295" y="3232221"/>
            <a:ext cx="1065237" cy="59668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7" name="Line 17"/>
          <p:cNvSpPr>
            <a:spLocks noChangeShapeType="1"/>
          </p:cNvSpPr>
          <p:nvPr/>
        </p:nvSpPr>
        <p:spPr bwMode="auto">
          <a:xfrm flipV="1">
            <a:off x="3865295" y="3581259"/>
            <a:ext cx="1065238" cy="1499116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8" name="Line 18"/>
          <p:cNvSpPr>
            <a:spLocks noChangeShapeType="1"/>
          </p:cNvSpPr>
          <p:nvPr/>
        </p:nvSpPr>
        <p:spPr bwMode="auto">
          <a:xfrm flipV="1">
            <a:off x="3865295" y="3987646"/>
            <a:ext cx="1065238" cy="172435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874499" y="3168808"/>
            <a:ext cx="2990798" cy="1505903"/>
          </a:xfrm>
          <a:prstGeom prst="roundRect">
            <a:avLst>
              <a:gd name="adj" fmla="val 4505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Normal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Texture </a:t>
            </a:r>
            <a:r>
              <a:rPr lang="en-US" altLang="pt-BR" dirty="0" err="1">
                <a:solidFill>
                  <a:schemeClr val="bg1"/>
                </a:solidFill>
              </a:rPr>
              <a:t>coord</a:t>
            </a:r>
            <a:endParaRPr lang="en-US" altLang="pt-B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etc…</a:t>
            </a:r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874499" y="4899789"/>
            <a:ext cx="2990797" cy="408623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pt-BR" dirty="0">
                <a:solidFill>
                  <a:schemeClr val="bg1"/>
                </a:solidFill>
              </a:rPr>
              <a:t>Texture data</a:t>
            </a:r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874499" y="1706382"/>
            <a:ext cx="2990798" cy="1235154"/>
          </a:xfrm>
          <a:prstGeom prst="roundRect">
            <a:avLst>
              <a:gd name="adj" fmla="val 6189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 err="1">
                <a:solidFill>
                  <a:schemeClr val="bg1"/>
                </a:solidFill>
              </a:rPr>
              <a:t>ModelViewProjection</a:t>
            </a:r>
            <a:r>
              <a:rPr lang="en-US" altLang="pt-BR" dirty="0">
                <a:solidFill>
                  <a:schemeClr val="bg1"/>
                </a:solidFill>
              </a:rPr>
              <a:t> Matrix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Lighting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etc…</a:t>
            </a:r>
          </a:p>
        </p:txBody>
      </p:sp>
      <p:sp>
        <p:nvSpPr>
          <p:cNvPr id="12" name="AutoShape 14"/>
          <p:cNvSpPr>
            <a:spLocks noChangeArrowheads="1"/>
          </p:cNvSpPr>
          <p:nvPr/>
        </p:nvSpPr>
        <p:spPr bwMode="auto">
          <a:xfrm>
            <a:off x="874500" y="5512838"/>
            <a:ext cx="2990796" cy="408623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pt-BR" i="1" dirty="0">
                <a:solidFill>
                  <a:schemeClr val="bg1"/>
                </a:solidFill>
              </a:rPr>
              <a:t>Custom variables</a:t>
            </a:r>
          </a:p>
        </p:txBody>
      </p:sp>
      <p:sp>
        <p:nvSpPr>
          <p:cNvPr id="13" name="Line 19"/>
          <p:cNvSpPr>
            <a:spLocks noChangeShapeType="1"/>
          </p:cNvSpPr>
          <p:nvPr/>
        </p:nvSpPr>
        <p:spPr bwMode="auto">
          <a:xfrm flipV="1">
            <a:off x="6607945" y="2288100"/>
            <a:ext cx="1677410" cy="944121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14" name="Line 20"/>
          <p:cNvSpPr>
            <a:spLocks noChangeShapeType="1"/>
          </p:cNvSpPr>
          <p:nvPr/>
        </p:nvSpPr>
        <p:spPr bwMode="auto">
          <a:xfrm>
            <a:off x="6607945" y="3753265"/>
            <a:ext cx="1645574" cy="194185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15" name="AutoShape 12"/>
          <p:cNvSpPr>
            <a:spLocks noChangeArrowheads="1"/>
          </p:cNvSpPr>
          <p:nvPr/>
        </p:nvSpPr>
        <p:spPr bwMode="auto">
          <a:xfrm>
            <a:off x="8285355" y="1456859"/>
            <a:ext cx="3442889" cy="2973050"/>
          </a:xfrm>
          <a:prstGeom prst="roundRect">
            <a:avLst>
              <a:gd name="adj" fmla="val 7673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b="1" dirty="0">
                <a:solidFill>
                  <a:schemeClr val="bg1"/>
                </a:solidFill>
              </a:rPr>
              <a:t>Position (</a:t>
            </a:r>
            <a:r>
              <a:rPr lang="en-US" altLang="pt-BR" b="1" dirty="0" err="1">
                <a:solidFill>
                  <a:schemeClr val="bg1"/>
                </a:solidFill>
              </a:rPr>
              <a:t>gl_Position</a:t>
            </a:r>
            <a:r>
              <a:rPr lang="en-US" altLang="pt-BR" b="1" dirty="0">
                <a:solidFill>
                  <a:schemeClr val="bg1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pt-BR" i="1" dirty="0">
                <a:solidFill>
                  <a:schemeClr val="bg1"/>
                </a:solidFill>
              </a:rPr>
              <a:t>Final vertex position transformed into clipping space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pt-B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b="1" dirty="0" err="1">
                <a:solidFill>
                  <a:schemeClr val="bg1"/>
                </a:solidFill>
              </a:rPr>
              <a:t>PointSize</a:t>
            </a:r>
            <a:r>
              <a:rPr lang="en-US" altLang="pt-BR" b="1" dirty="0">
                <a:solidFill>
                  <a:schemeClr val="bg1"/>
                </a:solidFill>
              </a:rPr>
              <a:t> (</a:t>
            </a:r>
            <a:r>
              <a:rPr lang="en-US" altLang="pt-BR" b="1" dirty="0" err="1">
                <a:solidFill>
                  <a:schemeClr val="bg1"/>
                </a:solidFill>
              </a:rPr>
              <a:t>gl_PointSize</a:t>
            </a:r>
            <a:r>
              <a:rPr lang="en-US" altLang="pt-BR" b="1" dirty="0">
                <a:solidFill>
                  <a:schemeClr val="bg1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pt-BR" i="1" dirty="0">
                <a:solidFill>
                  <a:schemeClr val="bg1"/>
                </a:solidFill>
              </a:rPr>
              <a:t>Size of point sprite (only used when rendering point sprites)</a:t>
            </a:r>
          </a:p>
        </p:txBody>
      </p:sp>
      <p:sp>
        <p:nvSpPr>
          <p:cNvPr id="16" name="AutoShape 13"/>
          <p:cNvSpPr>
            <a:spLocks noChangeArrowheads="1"/>
          </p:cNvSpPr>
          <p:nvPr/>
        </p:nvSpPr>
        <p:spPr bwMode="auto">
          <a:xfrm>
            <a:off x="8285354" y="5080375"/>
            <a:ext cx="3442889" cy="1328023"/>
          </a:xfrm>
          <a:prstGeom prst="roundRect">
            <a:avLst>
              <a:gd name="adj" fmla="val 14410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b="1" dirty="0" err="1">
                <a:solidFill>
                  <a:schemeClr val="bg1"/>
                </a:solidFill>
              </a:rPr>
              <a:t>Varyings</a:t>
            </a:r>
            <a:endParaRPr lang="en-US" altLang="pt-BR" b="1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pt-BR" i="1" dirty="0">
                <a:solidFill>
                  <a:schemeClr val="bg1"/>
                </a:solidFill>
              </a:rPr>
              <a:t>Per-vertex values to be interpolated for the fragment </a:t>
            </a:r>
            <a:r>
              <a:rPr lang="en-US" altLang="pt-BR" i="1" dirty="0" err="1">
                <a:solidFill>
                  <a:schemeClr val="bg1"/>
                </a:solidFill>
              </a:rPr>
              <a:t>shader</a:t>
            </a:r>
            <a:endParaRPr lang="en-US" altLang="pt-BR" i="1" dirty="0">
              <a:solidFill>
                <a:schemeClr val="bg1"/>
              </a:solidFill>
            </a:endParaRPr>
          </a:p>
        </p:txBody>
      </p:sp>
      <p:sp>
        <p:nvSpPr>
          <p:cNvPr id="18" name="AutoShape 21"/>
          <p:cNvSpPr>
            <a:spLocks noChangeArrowheads="1"/>
          </p:cNvSpPr>
          <p:nvPr/>
        </p:nvSpPr>
        <p:spPr bwMode="auto">
          <a:xfrm>
            <a:off x="874499" y="6120625"/>
            <a:ext cx="2990797" cy="408623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pt-BR" i="1" dirty="0">
                <a:solidFill>
                  <a:schemeClr val="bg1"/>
                </a:solidFill>
              </a:rPr>
              <a:t>Per-vertex attributes</a:t>
            </a:r>
          </a:p>
        </p:txBody>
      </p:sp>
      <p:sp>
        <p:nvSpPr>
          <p:cNvPr id="20" name="Retângulo Arredondado 19"/>
          <p:cNvSpPr/>
          <p:nvPr/>
        </p:nvSpPr>
        <p:spPr>
          <a:xfrm>
            <a:off x="4930534" y="2353496"/>
            <a:ext cx="1677412" cy="2546293"/>
          </a:xfrm>
          <a:prstGeom prst="roundRect">
            <a:avLst>
              <a:gd name="adj" fmla="val 64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pt-BR" dirty="0"/>
              <a:t>Vertex</a:t>
            </a:r>
          </a:p>
          <a:p>
            <a:pPr algn="ctr"/>
            <a:r>
              <a:rPr lang="en-US" altLang="pt-BR" dirty="0"/>
              <a:t>Processor</a:t>
            </a:r>
          </a:p>
        </p:txBody>
      </p:sp>
      <p:sp>
        <p:nvSpPr>
          <p:cNvPr id="19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70503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15"/>
          <p:cNvSpPr>
            <a:spLocks noChangeShapeType="1"/>
          </p:cNvSpPr>
          <p:nvPr/>
        </p:nvSpPr>
        <p:spPr bwMode="auto">
          <a:xfrm>
            <a:off x="3840480" y="2436887"/>
            <a:ext cx="1090051" cy="290617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6" name="Line 16"/>
          <p:cNvSpPr>
            <a:spLocks noChangeShapeType="1"/>
          </p:cNvSpPr>
          <p:nvPr/>
        </p:nvSpPr>
        <p:spPr bwMode="auto">
          <a:xfrm flipV="1">
            <a:off x="3840480" y="3249092"/>
            <a:ext cx="1090051" cy="805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7" name="Line 17"/>
          <p:cNvSpPr>
            <a:spLocks noChangeShapeType="1"/>
          </p:cNvSpPr>
          <p:nvPr/>
        </p:nvSpPr>
        <p:spPr bwMode="auto">
          <a:xfrm flipV="1">
            <a:off x="3840479" y="3649062"/>
            <a:ext cx="1090052" cy="1250723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8" name="Line 18"/>
          <p:cNvSpPr>
            <a:spLocks noChangeShapeType="1"/>
          </p:cNvSpPr>
          <p:nvPr/>
        </p:nvSpPr>
        <p:spPr bwMode="auto">
          <a:xfrm flipV="1">
            <a:off x="3840480" y="4618711"/>
            <a:ext cx="1090051" cy="149760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>
            <a:off x="874499" y="3232221"/>
            <a:ext cx="2965981" cy="1223546"/>
          </a:xfrm>
          <a:prstGeom prst="roundRect">
            <a:avLst>
              <a:gd name="adj" fmla="val 4505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Texture </a:t>
            </a:r>
            <a:r>
              <a:rPr lang="en-US" altLang="pt-BR" dirty="0" err="1">
                <a:solidFill>
                  <a:schemeClr val="bg1"/>
                </a:solidFill>
              </a:rPr>
              <a:t>coords</a:t>
            </a:r>
            <a:endParaRPr lang="en-US" altLang="pt-B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Fragment </a:t>
            </a:r>
            <a:r>
              <a:rPr lang="en-US" altLang="pt-BR" dirty="0" err="1">
                <a:solidFill>
                  <a:schemeClr val="bg1"/>
                </a:solidFill>
              </a:rPr>
              <a:t>coords</a:t>
            </a:r>
            <a:endParaRPr lang="en-US" altLang="pt-B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Front facing</a:t>
            </a:r>
          </a:p>
        </p:txBody>
      </p:sp>
      <p:sp>
        <p:nvSpPr>
          <p:cNvPr id="10" name="AutoShape 9"/>
          <p:cNvSpPr>
            <a:spLocks noChangeArrowheads="1"/>
          </p:cNvSpPr>
          <p:nvPr/>
        </p:nvSpPr>
        <p:spPr bwMode="auto">
          <a:xfrm>
            <a:off x="874500" y="4622564"/>
            <a:ext cx="2965980" cy="408623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pt-BR" dirty="0">
                <a:solidFill>
                  <a:schemeClr val="bg1"/>
                </a:solidFill>
              </a:rPr>
              <a:t>Texture data</a:t>
            </a:r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874499" y="1545234"/>
            <a:ext cx="2965981" cy="1520190"/>
          </a:xfrm>
          <a:prstGeom prst="roundRect">
            <a:avLst>
              <a:gd name="adj" fmla="val 6189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 err="1">
                <a:solidFill>
                  <a:schemeClr val="bg1"/>
                </a:solidFill>
              </a:rPr>
              <a:t>ModelViewProjection</a:t>
            </a:r>
            <a:r>
              <a:rPr lang="en-US" altLang="pt-BR" dirty="0">
                <a:solidFill>
                  <a:schemeClr val="bg1"/>
                </a:solidFill>
              </a:rPr>
              <a:t> Matrix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Material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Lighting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dirty="0">
                <a:solidFill>
                  <a:schemeClr val="bg1"/>
                </a:solidFill>
              </a:rPr>
              <a:t>etc…</a:t>
            </a:r>
          </a:p>
        </p:txBody>
      </p:sp>
      <p:sp>
        <p:nvSpPr>
          <p:cNvPr id="12" name="AutoShape 14"/>
          <p:cNvSpPr>
            <a:spLocks noChangeArrowheads="1"/>
          </p:cNvSpPr>
          <p:nvPr/>
        </p:nvSpPr>
        <p:spPr bwMode="auto">
          <a:xfrm>
            <a:off x="874500" y="5194131"/>
            <a:ext cx="2965980" cy="408623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pt-BR" i="1" dirty="0">
                <a:solidFill>
                  <a:schemeClr val="bg1"/>
                </a:solidFill>
              </a:rPr>
              <a:t>Custom variables</a:t>
            </a:r>
          </a:p>
        </p:txBody>
      </p:sp>
      <p:sp>
        <p:nvSpPr>
          <p:cNvPr id="13" name="Line 19"/>
          <p:cNvSpPr>
            <a:spLocks noChangeShapeType="1"/>
          </p:cNvSpPr>
          <p:nvPr/>
        </p:nvSpPr>
        <p:spPr bwMode="auto">
          <a:xfrm>
            <a:off x="6607945" y="3649062"/>
            <a:ext cx="1446849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15" name="AutoShape 12"/>
          <p:cNvSpPr>
            <a:spLocks noChangeArrowheads="1"/>
          </p:cNvSpPr>
          <p:nvPr/>
        </p:nvSpPr>
        <p:spPr bwMode="auto">
          <a:xfrm>
            <a:off x="8054794" y="1962394"/>
            <a:ext cx="3712485" cy="3764756"/>
          </a:xfrm>
          <a:prstGeom prst="roundRect">
            <a:avLst>
              <a:gd name="adj" fmla="val 3700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b="1" dirty="0">
                <a:solidFill>
                  <a:schemeClr val="bg1"/>
                </a:solidFill>
              </a:rPr>
              <a:t>Fragment color (</a:t>
            </a:r>
            <a:r>
              <a:rPr lang="en-US" altLang="pt-BR" b="1" dirty="0" err="1">
                <a:solidFill>
                  <a:schemeClr val="bg1"/>
                </a:solidFill>
              </a:rPr>
              <a:t>gl_FragColor</a:t>
            </a:r>
            <a:r>
              <a:rPr lang="en-US" altLang="pt-BR" b="1" dirty="0">
                <a:solidFill>
                  <a:schemeClr val="bg1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pt-BR" i="1" dirty="0">
                <a:solidFill>
                  <a:schemeClr val="bg1"/>
                </a:solidFill>
              </a:rPr>
              <a:t>Final fragment color to be rendered when only one render target is used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pt-BR" i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pt-BR" b="1" dirty="0">
                <a:solidFill>
                  <a:schemeClr val="bg1"/>
                </a:solidFill>
              </a:rPr>
              <a:t>Fragment colors multiple renders (</a:t>
            </a:r>
            <a:r>
              <a:rPr lang="en-US" altLang="pt-BR" b="1" dirty="0" err="1">
                <a:solidFill>
                  <a:schemeClr val="bg1"/>
                </a:solidFill>
              </a:rPr>
              <a:t>gl_FragData</a:t>
            </a:r>
            <a:r>
              <a:rPr lang="en-US" altLang="pt-BR" b="1" dirty="0">
                <a:solidFill>
                  <a:schemeClr val="bg1"/>
                </a:solidFill>
              </a:rPr>
              <a:t>[])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pt-BR" i="1" dirty="0">
                <a:solidFill>
                  <a:schemeClr val="bg1"/>
                </a:solidFill>
              </a:rPr>
              <a:t>Final fragment colors to be rendered when multiple render targets are used</a:t>
            </a:r>
          </a:p>
        </p:txBody>
      </p:sp>
      <p:sp>
        <p:nvSpPr>
          <p:cNvPr id="20" name="Retângulo Arredondado 19"/>
          <p:cNvSpPr/>
          <p:nvPr/>
        </p:nvSpPr>
        <p:spPr>
          <a:xfrm>
            <a:off x="4930532" y="2353496"/>
            <a:ext cx="1677414" cy="2546293"/>
          </a:xfrm>
          <a:prstGeom prst="roundRect">
            <a:avLst>
              <a:gd name="adj" fmla="val 64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pt-BR" dirty="0"/>
              <a:t>Fragment</a:t>
            </a:r>
          </a:p>
          <a:p>
            <a:pPr algn="ctr"/>
            <a:r>
              <a:rPr lang="en-US" altLang="pt-BR" dirty="0"/>
              <a:t>Processor</a:t>
            </a:r>
          </a:p>
        </p:txBody>
      </p:sp>
      <p:sp>
        <p:nvSpPr>
          <p:cNvPr id="19" name="AutoShape 14"/>
          <p:cNvSpPr>
            <a:spLocks noChangeArrowheads="1"/>
          </p:cNvSpPr>
          <p:nvPr/>
        </p:nvSpPr>
        <p:spPr bwMode="auto">
          <a:xfrm>
            <a:off x="874500" y="5765698"/>
            <a:ext cx="2965980" cy="715089"/>
          </a:xfrm>
          <a:prstGeom prst="roundRect">
            <a:avLst>
              <a:gd name="adj" fmla="val 6721"/>
            </a:avLst>
          </a:prstGeom>
          <a:ln>
            <a:headEnd/>
            <a:tailEnd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pt-BR" i="1" dirty="0">
                <a:solidFill>
                  <a:schemeClr val="bg1"/>
                </a:solidFill>
              </a:rPr>
              <a:t>Varying (from vertex </a:t>
            </a:r>
            <a:r>
              <a:rPr lang="en-US" altLang="pt-BR" i="1" dirty="0" err="1">
                <a:solidFill>
                  <a:schemeClr val="bg1"/>
                </a:solidFill>
              </a:rPr>
              <a:t>shader</a:t>
            </a:r>
            <a:r>
              <a:rPr lang="en-US" altLang="pt-BR" i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1" name="Line 17"/>
          <p:cNvSpPr>
            <a:spLocks noChangeShapeType="1"/>
          </p:cNvSpPr>
          <p:nvPr/>
        </p:nvSpPr>
        <p:spPr bwMode="auto">
          <a:xfrm flipV="1">
            <a:off x="3840478" y="4157939"/>
            <a:ext cx="1090053" cy="1258625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17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196394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646111" y="1644924"/>
            <a:ext cx="10865951" cy="4685538"/>
          </a:xfrm>
        </p:spPr>
        <p:txBody>
          <a:bodyPr>
            <a:normAutofit/>
          </a:bodyPr>
          <a:lstStyle/>
          <a:p>
            <a:r>
              <a:rPr lang="pt-BR" sz="3200" dirty="0" err="1" smtClean="0"/>
              <a:t>Let’s</a:t>
            </a:r>
            <a:r>
              <a:rPr lang="pt-BR" sz="3200" dirty="0" smtClean="0"/>
              <a:t> </a:t>
            </a:r>
            <a:r>
              <a:rPr lang="pt-BR" sz="3200" dirty="0" err="1" smtClean="0"/>
              <a:t>talk</a:t>
            </a:r>
            <a:r>
              <a:rPr lang="pt-BR" sz="3200" dirty="0" smtClean="0"/>
              <a:t> </a:t>
            </a:r>
            <a:r>
              <a:rPr lang="pt-BR" sz="3200" dirty="0" err="1" smtClean="0"/>
              <a:t>about</a:t>
            </a:r>
            <a:r>
              <a:rPr lang="pt-BR" sz="3200" dirty="0" smtClean="0"/>
              <a:t>:</a:t>
            </a:r>
          </a:p>
          <a:p>
            <a:endParaRPr lang="pt-BR" sz="3200" dirty="0"/>
          </a:p>
          <a:p>
            <a:pPr lvl="1"/>
            <a:r>
              <a:rPr lang="pt-BR" sz="2800" dirty="0" err="1" smtClean="0"/>
              <a:t>Varying</a:t>
            </a:r>
            <a:endParaRPr lang="pt-BR" sz="2800" dirty="0" smtClean="0"/>
          </a:p>
          <a:p>
            <a:pPr lvl="1"/>
            <a:r>
              <a:rPr lang="pt-BR" sz="2800" dirty="0" smtClean="0"/>
              <a:t>Normal </a:t>
            </a:r>
            <a:r>
              <a:rPr lang="pt-BR" sz="2800" dirty="0" err="1" smtClean="0"/>
              <a:t>map</a:t>
            </a:r>
            <a:endParaRPr lang="pt-BR" sz="2800" dirty="0" smtClean="0"/>
          </a:p>
          <a:p>
            <a:pPr lvl="1"/>
            <a:r>
              <a:rPr lang="pt-BR" sz="2800" dirty="0" err="1" smtClean="0"/>
              <a:t>Model</a:t>
            </a:r>
            <a:r>
              <a:rPr lang="pt-BR" sz="2800" dirty="0" smtClean="0"/>
              <a:t> </a:t>
            </a:r>
            <a:r>
              <a:rPr lang="pt-BR" sz="2800" dirty="0" err="1" smtClean="0"/>
              <a:t>View</a:t>
            </a:r>
            <a:r>
              <a:rPr lang="pt-BR" sz="2800" dirty="0" smtClean="0"/>
              <a:t> </a:t>
            </a:r>
            <a:r>
              <a:rPr lang="pt-BR" sz="2800" dirty="0" err="1" smtClean="0"/>
              <a:t>Projection</a:t>
            </a:r>
            <a:r>
              <a:rPr lang="pt-BR" sz="2800" dirty="0" smtClean="0"/>
              <a:t> Matrix</a:t>
            </a:r>
          </a:p>
          <a:p>
            <a:pPr lvl="1"/>
            <a:r>
              <a:rPr lang="pt-BR" sz="2800" dirty="0" err="1" smtClean="0"/>
              <a:t>Uv</a:t>
            </a:r>
            <a:r>
              <a:rPr lang="pt-BR" sz="2800" dirty="0" smtClean="0"/>
              <a:t> </a:t>
            </a:r>
            <a:r>
              <a:rPr lang="pt-BR" sz="2800" dirty="0" err="1" smtClean="0"/>
              <a:t>coordinates</a:t>
            </a:r>
            <a:endParaRPr lang="pt-BR" sz="2800" dirty="0" smtClean="0"/>
          </a:p>
          <a:p>
            <a:pPr lvl="1"/>
            <a:r>
              <a:rPr lang="pt-BR" sz="2800" dirty="0" err="1" smtClean="0"/>
              <a:t>Maks</a:t>
            </a:r>
            <a:r>
              <a:rPr lang="pt-BR" sz="2800" dirty="0" smtClean="0"/>
              <a:t> for </a:t>
            </a:r>
            <a:r>
              <a:rPr lang="pt-BR" sz="2800" dirty="0" err="1" smtClean="0"/>
              <a:t>coordinates</a:t>
            </a:r>
            <a:endParaRPr lang="pt-BR" sz="2800" dirty="0" smtClean="0"/>
          </a:p>
          <a:p>
            <a:endParaRPr lang="pt-BR" sz="3200" dirty="0" smtClean="0"/>
          </a:p>
          <a:p>
            <a:endParaRPr lang="pt-BR" sz="3200" dirty="0"/>
          </a:p>
          <a:p>
            <a:pPr lvl="1"/>
            <a:endParaRPr lang="pt-BR" sz="2800" dirty="0" smtClean="0"/>
          </a:p>
        </p:txBody>
      </p:sp>
      <p:sp>
        <p:nvSpPr>
          <p:cNvPr id="2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401510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646111" y="1644925"/>
            <a:ext cx="8946541" cy="458196"/>
          </a:xfrm>
        </p:spPr>
        <p:txBody>
          <a:bodyPr>
            <a:normAutofit lnSpcReduction="10000"/>
          </a:bodyPr>
          <a:lstStyle/>
          <a:p>
            <a:r>
              <a:rPr lang="pt-BR" dirty="0" err="1"/>
              <a:t>One</a:t>
            </a:r>
            <a:r>
              <a:rPr lang="pt-BR" dirty="0"/>
              <a:t> </a:t>
            </a:r>
            <a:r>
              <a:rPr lang="pt-BR" dirty="0" err="1"/>
              <a:t>thing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Varying</a:t>
            </a:r>
            <a:endParaRPr lang="pt-BR" dirty="0"/>
          </a:p>
        </p:txBody>
      </p:sp>
      <p:sp>
        <p:nvSpPr>
          <p:cNvPr id="3" name="Retângulo Arredondado 2"/>
          <p:cNvSpPr/>
          <p:nvPr/>
        </p:nvSpPr>
        <p:spPr>
          <a:xfrm>
            <a:off x="1794190" y="2263135"/>
            <a:ext cx="2432369" cy="520705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Vertex</a:t>
            </a:r>
            <a:r>
              <a:rPr lang="pt-BR" dirty="0"/>
              <a:t> </a:t>
            </a:r>
            <a:r>
              <a:rPr lang="pt-BR" dirty="0" err="1"/>
              <a:t>shader</a:t>
            </a:r>
            <a:endParaRPr lang="pt-BR" dirty="0"/>
          </a:p>
        </p:txBody>
      </p:sp>
      <p:grpSp>
        <p:nvGrpSpPr>
          <p:cNvPr id="7" name="Agrupar 6"/>
          <p:cNvGrpSpPr/>
          <p:nvPr/>
        </p:nvGrpSpPr>
        <p:grpSpPr>
          <a:xfrm rot="12821262">
            <a:off x="1846670" y="3523193"/>
            <a:ext cx="2327408" cy="1462172"/>
            <a:chOff x="7028830" y="2883769"/>
            <a:chExt cx="3699145" cy="2323953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1000">
                <a:schemeClr val="accent1">
                  <a:lumMod val="45000"/>
                  <a:lumOff val="55000"/>
                </a:schemeClr>
              </a:gs>
              <a:gs pos="96364">
                <a:schemeClr val="accent6">
                  <a:lumMod val="50000"/>
                </a:schemeClr>
              </a:gs>
              <a:gs pos="69000">
                <a:schemeClr val="accent6">
                  <a:lumMod val="50000"/>
                </a:schemeClr>
              </a:gs>
            </a:gsLst>
            <a:lin ang="13200000" scaled="0"/>
          </a:gradFill>
        </p:grpSpPr>
        <p:sp>
          <p:nvSpPr>
            <p:cNvPr id="8" name="Triângulo Retângulo 7"/>
            <p:cNvSpPr/>
            <p:nvPr/>
          </p:nvSpPr>
          <p:spPr>
            <a:xfrm rot="9662078">
              <a:off x="7289088" y="3413756"/>
              <a:ext cx="3178628" cy="1793966"/>
            </a:xfrm>
            <a:prstGeom prst="rt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Elipse 8"/>
            <p:cNvSpPr/>
            <p:nvPr/>
          </p:nvSpPr>
          <p:spPr>
            <a:xfrm>
              <a:off x="7028830" y="3928798"/>
              <a:ext cx="110036" cy="124314"/>
            </a:xfrm>
            <a:prstGeom prst="ellipse">
              <a:avLst/>
            </a:prstGeom>
            <a:grp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Elipse 9"/>
            <p:cNvSpPr/>
            <p:nvPr/>
          </p:nvSpPr>
          <p:spPr>
            <a:xfrm>
              <a:off x="10021043" y="2883769"/>
              <a:ext cx="110036" cy="124314"/>
            </a:xfrm>
            <a:prstGeom prst="ellipse">
              <a:avLst/>
            </a:prstGeom>
            <a:grp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Elipse 10"/>
            <p:cNvSpPr/>
            <p:nvPr/>
          </p:nvSpPr>
          <p:spPr>
            <a:xfrm>
              <a:off x="10617939" y="4575409"/>
              <a:ext cx="110036" cy="124314"/>
            </a:xfrm>
            <a:prstGeom prst="ellipse">
              <a:avLst/>
            </a:prstGeom>
            <a:grpFill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22" name="Conector de Seta Reta 21"/>
          <p:cNvCxnSpPr>
            <a:stCxn id="3" idx="2"/>
            <a:endCxn id="11" idx="4"/>
          </p:cNvCxnSpPr>
          <p:nvPr/>
        </p:nvCxnSpPr>
        <p:spPr>
          <a:xfrm flipH="1">
            <a:off x="2299117" y="2783840"/>
            <a:ext cx="711258" cy="501802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Conector de Seta Reta 23"/>
          <p:cNvCxnSpPr>
            <a:stCxn id="3" idx="2"/>
            <a:endCxn id="10" idx="3"/>
          </p:cNvCxnSpPr>
          <p:nvPr/>
        </p:nvCxnSpPr>
        <p:spPr>
          <a:xfrm flipH="1">
            <a:off x="2035265" y="2783840"/>
            <a:ext cx="975110" cy="1618821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6" name="Conector de Seta Reta 25"/>
          <p:cNvCxnSpPr>
            <a:stCxn id="3" idx="2"/>
            <a:endCxn id="9" idx="5"/>
          </p:cNvCxnSpPr>
          <p:nvPr/>
        </p:nvCxnSpPr>
        <p:spPr>
          <a:xfrm>
            <a:off x="3010375" y="2783840"/>
            <a:ext cx="915334" cy="20888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9" name="Retângulo 28"/>
          <p:cNvSpPr/>
          <p:nvPr/>
        </p:nvSpPr>
        <p:spPr>
          <a:xfrm>
            <a:off x="2654746" y="4169664"/>
            <a:ext cx="145350" cy="146304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7" name="Conector de Seta Reta 26"/>
          <p:cNvCxnSpPr/>
          <p:nvPr/>
        </p:nvCxnSpPr>
        <p:spPr>
          <a:xfrm>
            <a:off x="2732510" y="4250384"/>
            <a:ext cx="632250" cy="1142964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0" name="CaixaDeTexto 29"/>
          <p:cNvSpPr txBox="1"/>
          <p:nvPr/>
        </p:nvSpPr>
        <p:spPr>
          <a:xfrm>
            <a:off x="3240082" y="2915990"/>
            <a:ext cx="21387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Compute </a:t>
            </a:r>
            <a:r>
              <a:rPr lang="pt-BR" sz="1400" dirty="0" err="1"/>
              <a:t>vertex_color</a:t>
            </a:r>
            <a:endParaRPr lang="pt-BR" sz="1400" dirty="0"/>
          </a:p>
        </p:txBody>
      </p:sp>
      <p:sp>
        <p:nvSpPr>
          <p:cNvPr id="31" name="CaixaDeTexto 30"/>
          <p:cNvSpPr txBox="1"/>
          <p:nvPr/>
        </p:nvSpPr>
        <p:spPr>
          <a:xfrm>
            <a:off x="1330498" y="4794650"/>
            <a:ext cx="1694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/>
              <a:t>Get</a:t>
            </a:r>
            <a:r>
              <a:rPr lang="pt-BR" sz="1400" dirty="0"/>
              <a:t> </a:t>
            </a:r>
            <a:r>
              <a:rPr lang="pt-BR" sz="1400" dirty="0" err="1"/>
              <a:t>interpolated</a:t>
            </a:r>
            <a:r>
              <a:rPr lang="pt-BR" sz="1400" dirty="0"/>
              <a:t> </a:t>
            </a:r>
          </a:p>
          <a:p>
            <a:r>
              <a:rPr lang="pt-BR" sz="1400" dirty="0" err="1"/>
              <a:t>vertex_color</a:t>
            </a:r>
            <a:endParaRPr lang="pt-BR" sz="1400" dirty="0"/>
          </a:p>
        </p:txBody>
      </p:sp>
      <p:sp>
        <p:nvSpPr>
          <p:cNvPr id="32" name="CaixaDeTexto 31"/>
          <p:cNvSpPr txBox="1"/>
          <p:nvPr/>
        </p:nvSpPr>
        <p:spPr>
          <a:xfrm>
            <a:off x="2368211" y="6282447"/>
            <a:ext cx="1284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err="1"/>
              <a:t>gl_FragColor</a:t>
            </a:r>
            <a:endParaRPr lang="pt-BR" sz="1400" dirty="0"/>
          </a:p>
        </p:txBody>
      </p:sp>
      <p:cxnSp>
        <p:nvCxnSpPr>
          <p:cNvPr id="35" name="Conector de Seta Reta 34"/>
          <p:cNvCxnSpPr>
            <a:stCxn id="6" idx="2"/>
            <a:endCxn id="32" idx="0"/>
          </p:cNvCxnSpPr>
          <p:nvPr/>
        </p:nvCxnSpPr>
        <p:spPr>
          <a:xfrm flipH="1">
            <a:off x="3010374" y="5939235"/>
            <a:ext cx="1" cy="3432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tângulo Arredondado 5"/>
          <p:cNvSpPr/>
          <p:nvPr/>
        </p:nvSpPr>
        <p:spPr>
          <a:xfrm>
            <a:off x="1794190" y="5418530"/>
            <a:ext cx="2432369" cy="520705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Fragment</a:t>
            </a:r>
            <a:r>
              <a:rPr lang="pt-BR" dirty="0"/>
              <a:t> </a:t>
            </a:r>
            <a:r>
              <a:rPr lang="pt-BR" dirty="0" err="1"/>
              <a:t>shader</a:t>
            </a:r>
            <a:endParaRPr lang="pt-BR" dirty="0"/>
          </a:p>
        </p:txBody>
      </p:sp>
      <p:sp>
        <p:nvSpPr>
          <p:cNvPr id="36" name="Retângulo 35"/>
          <p:cNvSpPr/>
          <p:nvPr/>
        </p:nvSpPr>
        <p:spPr>
          <a:xfrm>
            <a:off x="5958840" y="1441725"/>
            <a:ext cx="6060440" cy="2524739"/>
          </a:xfrm>
          <a:prstGeom prst="rect">
            <a:avLst/>
          </a:prstGeom>
          <a:solidFill>
            <a:srgbClr val="002060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dirty="0" err="1"/>
              <a:t>varying</a:t>
            </a:r>
            <a:r>
              <a:rPr lang="pt-BR" sz="1600" dirty="0"/>
              <a:t> vec4 </a:t>
            </a:r>
            <a:r>
              <a:rPr lang="pt-BR" sz="1600" dirty="0" err="1"/>
              <a:t>v_vertexColor</a:t>
            </a:r>
            <a:r>
              <a:rPr lang="pt-BR" sz="1600" dirty="0"/>
              <a:t>;</a:t>
            </a:r>
            <a:br>
              <a:rPr lang="pt-BR" sz="1600" dirty="0"/>
            </a:br>
            <a:r>
              <a:rPr lang="pt-BR" sz="1600" dirty="0" err="1"/>
              <a:t>attribute</a:t>
            </a:r>
            <a:r>
              <a:rPr lang="pt-BR" sz="1600" dirty="0"/>
              <a:t> vec4 </a:t>
            </a:r>
            <a:r>
              <a:rPr lang="pt-BR" sz="1600" dirty="0" err="1"/>
              <a:t>a_vertexPosition</a:t>
            </a:r>
            <a:r>
              <a:rPr lang="pt-BR" sz="1600" dirty="0"/>
              <a:t>;</a:t>
            </a:r>
          </a:p>
          <a:p>
            <a:r>
              <a:rPr lang="pt-BR" sz="1600" dirty="0"/>
              <a:t> </a:t>
            </a:r>
          </a:p>
          <a:p>
            <a:r>
              <a:rPr lang="pt-BR" sz="1600" dirty="0" err="1"/>
              <a:t>void</a:t>
            </a:r>
            <a:r>
              <a:rPr lang="pt-BR" sz="1600" dirty="0"/>
              <a:t> </a:t>
            </a:r>
            <a:r>
              <a:rPr lang="pt-BR" sz="1600" dirty="0" err="1"/>
              <a:t>main</a:t>
            </a:r>
            <a:r>
              <a:rPr lang="pt-BR" sz="1600" dirty="0"/>
              <a:t>()</a:t>
            </a:r>
          </a:p>
          <a:p>
            <a:r>
              <a:rPr lang="pt-BR" sz="1600" dirty="0"/>
              <a:t>{</a:t>
            </a:r>
          </a:p>
          <a:p>
            <a:r>
              <a:rPr lang="pt-BR" sz="1600" dirty="0"/>
              <a:t>	</a:t>
            </a:r>
            <a:r>
              <a:rPr lang="pt-BR" sz="1600" dirty="0" err="1"/>
              <a:t>v_vertexColor</a:t>
            </a:r>
            <a:r>
              <a:rPr lang="pt-BR" sz="1600" dirty="0"/>
              <a:t> = </a:t>
            </a:r>
            <a:r>
              <a:rPr lang="pt-BR" sz="1600" dirty="0" smtClean="0"/>
              <a:t>vec4(</a:t>
            </a:r>
            <a:r>
              <a:rPr lang="pt-BR" sz="1600" dirty="0" err="1" smtClean="0"/>
              <a:t>a_vertexPosition.xy</a:t>
            </a:r>
            <a:r>
              <a:rPr lang="pt-BR" sz="1600" dirty="0" smtClean="0"/>
              <a:t> </a:t>
            </a:r>
            <a:r>
              <a:rPr lang="pt-BR" sz="1600" dirty="0"/>
              <a:t>* 0.5, </a:t>
            </a:r>
            <a:r>
              <a:rPr lang="pt-BR" sz="1600" dirty="0" smtClean="0"/>
              <a:t>a_vertexPosition.zw * 0.2);</a:t>
            </a:r>
            <a:r>
              <a:rPr lang="pt-BR" sz="1600" dirty="0"/>
              <a:t/>
            </a:r>
            <a:br>
              <a:rPr lang="pt-BR" sz="1600" dirty="0"/>
            </a:br>
            <a:r>
              <a:rPr lang="pt-BR" sz="1600" dirty="0"/>
              <a:t>	</a:t>
            </a:r>
            <a:r>
              <a:rPr lang="pt-BR" sz="1600" dirty="0" err="1"/>
              <a:t>gl_Position</a:t>
            </a:r>
            <a:r>
              <a:rPr lang="pt-BR" sz="1600" dirty="0"/>
              <a:t> = </a:t>
            </a:r>
            <a:r>
              <a:rPr lang="pt-BR" sz="1600" dirty="0" err="1"/>
              <a:t>a_vertexPosition</a:t>
            </a:r>
            <a:r>
              <a:rPr lang="pt-BR" sz="1600" dirty="0"/>
              <a:t>;</a:t>
            </a:r>
          </a:p>
          <a:p>
            <a:r>
              <a:rPr lang="pt-BR" sz="1600" dirty="0"/>
              <a:t>}</a:t>
            </a:r>
          </a:p>
        </p:txBody>
      </p:sp>
      <p:sp>
        <p:nvSpPr>
          <p:cNvPr id="37" name="Retângulo 36"/>
          <p:cNvSpPr/>
          <p:nvPr/>
        </p:nvSpPr>
        <p:spPr>
          <a:xfrm>
            <a:off x="5958840" y="4137583"/>
            <a:ext cx="6060440" cy="2524739"/>
          </a:xfrm>
          <a:prstGeom prst="rect">
            <a:avLst/>
          </a:prstGeom>
          <a:solidFill>
            <a:srgbClr val="002060"/>
          </a:solidFill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1600" dirty="0" err="1"/>
              <a:t>varying</a:t>
            </a:r>
            <a:r>
              <a:rPr lang="pt-BR" sz="1600" dirty="0"/>
              <a:t> vec4 </a:t>
            </a:r>
            <a:r>
              <a:rPr lang="pt-BR" sz="1600" dirty="0" err="1"/>
              <a:t>v_vertexColor</a:t>
            </a:r>
            <a:r>
              <a:rPr lang="pt-BR" sz="1600" dirty="0"/>
              <a:t>; </a:t>
            </a:r>
            <a:r>
              <a:rPr lang="pt-BR" sz="1600" i="1" dirty="0">
                <a:solidFill>
                  <a:schemeClr val="bg1">
                    <a:lumMod val="50000"/>
                  </a:schemeClr>
                </a:solidFill>
              </a:rPr>
              <a:t>// </a:t>
            </a:r>
            <a:r>
              <a:rPr lang="pt-BR" sz="1600" i="1" dirty="0" err="1">
                <a:solidFill>
                  <a:schemeClr val="bg1">
                    <a:lumMod val="50000"/>
                  </a:schemeClr>
                </a:solidFill>
              </a:rPr>
              <a:t>from</a:t>
            </a:r>
            <a:r>
              <a:rPr lang="pt-BR" sz="16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BR" sz="1600" i="1" dirty="0" err="1">
                <a:solidFill>
                  <a:schemeClr val="bg1">
                    <a:lumMod val="50000"/>
                  </a:schemeClr>
                </a:solidFill>
              </a:rPr>
              <a:t>vertex</a:t>
            </a:r>
            <a:r>
              <a:rPr lang="pt-BR" sz="16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pt-BR" sz="1600" i="1" dirty="0" err="1">
                <a:solidFill>
                  <a:schemeClr val="bg1">
                    <a:lumMod val="50000"/>
                  </a:schemeClr>
                </a:solidFill>
              </a:rPr>
              <a:t>shader</a:t>
            </a:r>
            <a:r>
              <a:rPr lang="pt-BR" sz="1600" dirty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pt-BR" sz="16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pt-BR" sz="1600" dirty="0"/>
              <a:t> </a:t>
            </a:r>
          </a:p>
          <a:p>
            <a:r>
              <a:rPr lang="pt-BR" sz="1600" dirty="0" err="1"/>
              <a:t>void</a:t>
            </a:r>
            <a:r>
              <a:rPr lang="pt-BR" sz="1600" dirty="0"/>
              <a:t> </a:t>
            </a:r>
            <a:r>
              <a:rPr lang="pt-BR" sz="1600" dirty="0" err="1"/>
              <a:t>main</a:t>
            </a:r>
            <a:r>
              <a:rPr lang="pt-BR" sz="1600" dirty="0"/>
              <a:t>()</a:t>
            </a:r>
          </a:p>
          <a:p>
            <a:r>
              <a:rPr lang="pt-BR" sz="1600" dirty="0"/>
              <a:t>{</a:t>
            </a:r>
          </a:p>
          <a:p>
            <a:r>
              <a:rPr lang="pt-BR" sz="1600" dirty="0"/>
              <a:t>	</a:t>
            </a:r>
            <a:r>
              <a:rPr lang="pt-BR" sz="1600" dirty="0" err="1"/>
              <a:t>gl_FragColor</a:t>
            </a:r>
            <a:r>
              <a:rPr lang="pt-BR" sz="1600" dirty="0"/>
              <a:t> = </a:t>
            </a:r>
            <a:r>
              <a:rPr lang="pt-BR" sz="1600" dirty="0" err="1"/>
              <a:t>v_vertexColor</a:t>
            </a:r>
            <a:r>
              <a:rPr lang="pt-BR" sz="1600" dirty="0"/>
              <a:t>;</a:t>
            </a:r>
          </a:p>
          <a:p>
            <a:r>
              <a:rPr lang="pt-BR" sz="1600" dirty="0"/>
              <a:t>}</a:t>
            </a:r>
          </a:p>
        </p:txBody>
      </p:sp>
      <p:sp>
        <p:nvSpPr>
          <p:cNvPr id="38" name="Seta para a Direita 37"/>
          <p:cNvSpPr/>
          <p:nvPr/>
        </p:nvSpPr>
        <p:spPr>
          <a:xfrm>
            <a:off x="4536439" y="2373334"/>
            <a:ext cx="1112521" cy="375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Seta para a Direita 38"/>
          <p:cNvSpPr/>
          <p:nvPr/>
        </p:nvSpPr>
        <p:spPr>
          <a:xfrm>
            <a:off x="4536439" y="5563245"/>
            <a:ext cx="1112521" cy="375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19879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646111" y="1644925"/>
            <a:ext cx="8946541" cy="458196"/>
          </a:xfrm>
        </p:spPr>
        <p:txBody>
          <a:bodyPr>
            <a:normAutofit lnSpcReduction="10000"/>
          </a:bodyPr>
          <a:lstStyle/>
          <a:p>
            <a:r>
              <a:rPr lang="pt-BR" dirty="0" err="1"/>
              <a:t>One</a:t>
            </a:r>
            <a:r>
              <a:rPr lang="pt-BR" dirty="0"/>
              <a:t> </a:t>
            </a:r>
            <a:r>
              <a:rPr lang="pt-BR" dirty="0" err="1"/>
              <a:t>thing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Normal </a:t>
            </a:r>
            <a:r>
              <a:rPr lang="pt-BR" dirty="0" err="1"/>
              <a:t>Map</a:t>
            </a:r>
            <a:endParaRPr lang="pt-BR" dirty="0"/>
          </a:p>
        </p:txBody>
      </p:sp>
      <p:cxnSp>
        <p:nvCxnSpPr>
          <p:cNvPr id="17" name="Conector de Seta Reta 16"/>
          <p:cNvCxnSpPr/>
          <p:nvPr/>
        </p:nvCxnSpPr>
        <p:spPr>
          <a:xfrm flipV="1">
            <a:off x="3258767" y="2985000"/>
            <a:ext cx="33251" cy="857427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/>
          <p:cNvCxnSpPr/>
          <p:nvPr/>
        </p:nvCxnSpPr>
        <p:spPr>
          <a:xfrm flipV="1">
            <a:off x="3618690" y="3007647"/>
            <a:ext cx="97276" cy="834781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de Seta Reta 33"/>
          <p:cNvCxnSpPr/>
          <p:nvPr/>
        </p:nvCxnSpPr>
        <p:spPr>
          <a:xfrm flipV="1">
            <a:off x="3978613" y="3045455"/>
            <a:ext cx="175098" cy="857139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/>
          <p:cNvCxnSpPr/>
          <p:nvPr/>
        </p:nvCxnSpPr>
        <p:spPr>
          <a:xfrm flipV="1">
            <a:off x="4153711" y="4066073"/>
            <a:ext cx="885217" cy="301101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de Seta Reta 43"/>
          <p:cNvCxnSpPr/>
          <p:nvPr/>
        </p:nvCxnSpPr>
        <p:spPr>
          <a:xfrm flipV="1">
            <a:off x="4231532" y="4391965"/>
            <a:ext cx="807396" cy="272300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de Seta Reta 46"/>
          <p:cNvCxnSpPr/>
          <p:nvPr/>
        </p:nvCxnSpPr>
        <p:spPr>
          <a:xfrm flipV="1">
            <a:off x="4822799" y="4424657"/>
            <a:ext cx="381499" cy="645299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de Seta Reta 49"/>
          <p:cNvCxnSpPr/>
          <p:nvPr/>
        </p:nvCxnSpPr>
        <p:spPr>
          <a:xfrm flipV="1">
            <a:off x="5348472" y="4454048"/>
            <a:ext cx="60865" cy="883013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de Seta Reta 51"/>
          <p:cNvCxnSpPr/>
          <p:nvPr/>
        </p:nvCxnSpPr>
        <p:spPr>
          <a:xfrm flipH="1" flipV="1">
            <a:off x="5245952" y="4259466"/>
            <a:ext cx="443479" cy="441508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de Seta Reta 53"/>
          <p:cNvCxnSpPr/>
          <p:nvPr/>
        </p:nvCxnSpPr>
        <p:spPr>
          <a:xfrm flipH="1" flipV="1">
            <a:off x="5746547" y="3888398"/>
            <a:ext cx="161377" cy="629832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de Seta Reta 55"/>
          <p:cNvCxnSpPr/>
          <p:nvPr/>
        </p:nvCxnSpPr>
        <p:spPr>
          <a:xfrm flipH="1" flipV="1">
            <a:off x="6077667" y="3739648"/>
            <a:ext cx="171484" cy="685010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de Seta Reta 57"/>
          <p:cNvCxnSpPr/>
          <p:nvPr/>
        </p:nvCxnSpPr>
        <p:spPr>
          <a:xfrm flipH="1" flipV="1">
            <a:off x="6431613" y="3665462"/>
            <a:ext cx="145857" cy="699394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e Seta Reta 60"/>
          <p:cNvCxnSpPr/>
          <p:nvPr/>
        </p:nvCxnSpPr>
        <p:spPr>
          <a:xfrm flipH="1" flipV="1">
            <a:off x="6891770" y="3561939"/>
            <a:ext cx="76649" cy="697527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de Seta Reta 61"/>
          <p:cNvCxnSpPr/>
          <p:nvPr/>
        </p:nvCxnSpPr>
        <p:spPr>
          <a:xfrm flipV="1">
            <a:off x="7379841" y="3667328"/>
            <a:ext cx="148298" cy="592139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de Seta Reta 63"/>
          <p:cNvCxnSpPr/>
          <p:nvPr/>
        </p:nvCxnSpPr>
        <p:spPr>
          <a:xfrm flipV="1">
            <a:off x="7702838" y="3720021"/>
            <a:ext cx="148298" cy="592139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de Seta Reta 64"/>
          <p:cNvCxnSpPr/>
          <p:nvPr/>
        </p:nvCxnSpPr>
        <p:spPr>
          <a:xfrm flipV="1">
            <a:off x="8002655" y="3797131"/>
            <a:ext cx="252378" cy="594835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de Seta Reta 66"/>
          <p:cNvCxnSpPr/>
          <p:nvPr/>
        </p:nvCxnSpPr>
        <p:spPr>
          <a:xfrm flipV="1">
            <a:off x="8322154" y="3842427"/>
            <a:ext cx="252378" cy="655003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Sol 68"/>
          <p:cNvSpPr/>
          <p:nvPr/>
        </p:nvSpPr>
        <p:spPr>
          <a:xfrm>
            <a:off x="6055468" y="1895227"/>
            <a:ext cx="753170" cy="753170"/>
          </a:xfrm>
          <a:prstGeom prst="sun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orma Livre 14"/>
          <p:cNvSpPr/>
          <p:nvPr/>
        </p:nvSpPr>
        <p:spPr>
          <a:xfrm>
            <a:off x="2898843" y="3797131"/>
            <a:ext cx="6313251" cy="2033081"/>
          </a:xfrm>
          <a:custGeom>
            <a:avLst/>
            <a:gdLst>
              <a:gd name="connsiteX0" fmla="*/ 19455 w 6313251"/>
              <a:gd name="connsiteY0" fmla="*/ 0 h 2033081"/>
              <a:gd name="connsiteX1" fmla="*/ 1147863 w 6313251"/>
              <a:gd name="connsiteY1" fmla="*/ 145915 h 2033081"/>
              <a:gd name="connsiteX2" fmla="*/ 1342417 w 6313251"/>
              <a:gd name="connsiteY2" fmla="*/ 1040860 h 2033081"/>
              <a:gd name="connsiteX3" fmla="*/ 2480553 w 6313251"/>
              <a:gd name="connsiteY3" fmla="*/ 1614792 h 2033081"/>
              <a:gd name="connsiteX4" fmla="*/ 2889114 w 6313251"/>
              <a:gd name="connsiteY4" fmla="*/ 787941 h 2033081"/>
              <a:gd name="connsiteX5" fmla="*/ 4280170 w 6313251"/>
              <a:gd name="connsiteY5" fmla="*/ 466928 h 2033081"/>
              <a:gd name="connsiteX6" fmla="*/ 5651770 w 6313251"/>
              <a:gd name="connsiteY6" fmla="*/ 856035 h 2033081"/>
              <a:gd name="connsiteX7" fmla="*/ 6313251 w 6313251"/>
              <a:gd name="connsiteY7" fmla="*/ 2033081 h 2033081"/>
              <a:gd name="connsiteX8" fmla="*/ 0 w 6313251"/>
              <a:gd name="connsiteY8" fmla="*/ 2033081 h 2033081"/>
              <a:gd name="connsiteX9" fmla="*/ 19455 w 6313251"/>
              <a:gd name="connsiteY9" fmla="*/ 0 h 203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313251" h="2033081">
                <a:moveTo>
                  <a:pt x="19455" y="0"/>
                </a:moveTo>
                <a:lnTo>
                  <a:pt x="1147863" y="145915"/>
                </a:lnTo>
                <a:lnTo>
                  <a:pt x="1342417" y="1040860"/>
                </a:lnTo>
                <a:lnTo>
                  <a:pt x="2480553" y="1614792"/>
                </a:lnTo>
                <a:lnTo>
                  <a:pt x="2889114" y="787941"/>
                </a:lnTo>
                <a:lnTo>
                  <a:pt x="4280170" y="466928"/>
                </a:lnTo>
                <a:lnTo>
                  <a:pt x="5651770" y="856035"/>
                </a:lnTo>
                <a:lnTo>
                  <a:pt x="6313251" y="2033081"/>
                </a:lnTo>
                <a:lnTo>
                  <a:pt x="0" y="2033081"/>
                </a:lnTo>
                <a:lnTo>
                  <a:pt x="19455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2" name="Conector de Seta Reta 71"/>
          <p:cNvCxnSpPr/>
          <p:nvPr/>
        </p:nvCxnSpPr>
        <p:spPr>
          <a:xfrm>
            <a:off x="6509420" y="2634912"/>
            <a:ext cx="166086" cy="1080704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Arco 76"/>
          <p:cNvSpPr/>
          <p:nvPr/>
        </p:nvSpPr>
        <p:spPr>
          <a:xfrm>
            <a:off x="4407493" y="3665462"/>
            <a:ext cx="301113" cy="344801"/>
          </a:xfrm>
          <a:prstGeom prst="arc">
            <a:avLst/>
          </a:prstGeom>
          <a:ln w="381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0" name="Conector de Seta Reta 69"/>
          <p:cNvCxnSpPr/>
          <p:nvPr/>
        </p:nvCxnSpPr>
        <p:spPr>
          <a:xfrm flipH="1">
            <a:off x="4053041" y="2411076"/>
            <a:ext cx="2078985" cy="1654997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/>
          <p:cNvCxnSpPr/>
          <p:nvPr/>
        </p:nvCxnSpPr>
        <p:spPr>
          <a:xfrm flipV="1">
            <a:off x="4105072" y="3739648"/>
            <a:ext cx="817123" cy="301634"/>
          </a:xfrm>
          <a:prstGeom prst="straightConnector1">
            <a:avLst/>
          </a:prstGeom>
          <a:ln w="5715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395546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2152308"/>
            <a:ext cx="9829731" cy="4195481"/>
          </a:xfrm>
        </p:spPr>
        <p:txBody>
          <a:bodyPr>
            <a:normAutofit/>
          </a:bodyPr>
          <a:lstStyle/>
          <a:p>
            <a:r>
              <a:rPr lang="en-US" sz="4100" dirty="0"/>
              <a:t>So, what exactly are </a:t>
            </a:r>
            <a:r>
              <a:rPr lang="en-US" sz="4100" dirty="0" err="1"/>
              <a:t>shaders</a:t>
            </a:r>
            <a:r>
              <a:rPr lang="en-US" sz="4100" dirty="0"/>
              <a:t>?</a:t>
            </a:r>
          </a:p>
          <a:p>
            <a:endParaRPr lang="en-US" sz="3200" dirty="0"/>
          </a:p>
          <a:p>
            <a:pPr lvl="1" algn="just">
              <a:lnSpc>
                <a:spcPct val="150000"/>
              </a:lnSpc>
            </a:pPr>
            <a:r>
              <a:rPr lang="en-US" sz="2800" dirty="0">
                <a:latin typeface="+mj-lt"/>
              </a:rPr>
              <a:t> In OpenGL ES 2.0 (for </a:t>
            </a:r>
            <a:r>
              <a:rPr lang="en-US" sz="2800" dirty="0" err="1">
                <a:latin typeface="+mj-lt"/>
              </a:rPr>
              <a:t>WebGL</a:t>
            </a:r>
            <a:r>
              <a:rPr lang="en-US" sz="2800" dirty="0">
                <a:latin typeface="+mj-lt"/>
              </a:rPr>
              <a:t> 1.0) are a form of pairs of functions with the purpose of change and rasterizing (based on the code you supply) the points, lines, triangles and colors.</a:t>
            </a: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12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646111" y="1644925"/>
            <a:ext cx="8946541" cy="458196"/>
          </a:xfrm>
        </p:spPr>
        <p:txBody>
          <a:bodyPr>
            <a:normAutofit lnSpcReduction="10000"/>
          </a:bodyPr>
          <a:lstStyle/>
          <a:p>
            <a:r>
              <a:rPr lang="pt-BR" dirty="0" err="1"/>
              <a:t>One</a:t>
            </a:r>
            <a:r>
              <a:rPr lang="pt-BR" dirty="0"/>
              <a:t> </a:t>
            </a:r>
            <a:r>
              <a:rPr lang="pt-BR" dirty="0" err="1"/>
              <a:t>thing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Model-View-Projection</a:t>
            </a:r>
            <a:r>
              <a:rPr lang="pt-BR" dirty="0"/>
              <a:t> Matrix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004" y="2315183"/>
            <a:ext cx="9605605" cy="41050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CaixaDeTexto 5"/>
          <p:cNvSpPr txBox="1"/>
          <p:nvPr/>
        </p:nvSpPr>
        <p:spPr>
          <a:xfrm>
            <a:off x="6488349" y="6493819"/>
            <a:ext cx="43572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 err="1"/>
              <a:t>Source</a:t>
            </a:r>
            <a:r>
              <a:rPr lang="pt-BR" sz="1200" dirty="0"/>
              <a:t>: https://www.safaribooksonline.com/library/view</a:t>
            </a:r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18825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646111" y="1644925"/>
            <a:ext cx="8946541" cy="458196"/>
          </a:xfrm>
        </p:spPr>
        <p:txBody>
          <a:bodyPr>
            <a:normAutofit lnSpcReduction="10000"/>
          </a:bodyPr>
          <a:lstStyle/>
          <a:p>
            <a:r>
              <a:rPr lang="pt-BR" dirty="0" err="1"/>
              <a:t>One</a:t>
            </a:r>
            <a:r>
              <a:rPr lang="pt-BR" dirty="0"/>
              <a:t> </a:t>
            </a:r>
            <a:r>
              <a:rPr lang="pt-BR" dirty="0" err="1"/>
              <a:t>thing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smtClean="0"/>
              <a:t>UV </a:t>
            </a:r>
            <a:r>
              <a:rPr lang="pt-BR" dirty="0" err="1" smtClean="0"/>
              <a:t>coordinates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3005570" y="6355319"/>
            <a:ext cx="6263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 err="1" smtClean="0"/>
              <a:t>Source</a:t>
            </a:r>
            <a:r>
              <a:rPr lang="pt-BR" sz="1200" dirty="0" smtClean="0"/>
              <a:t>: http</a:t>
            </a:r>
            <a:r>
              <a:rPr lang="pt-BR" sz="1200" dirty="0"/>
              <a:t>://www.c-jump.com/bcc/common/Talk3/OpenGL/Wk07_texture/Wk07_texture.html</a:t>
            </a:r>
          </a:p>
        </p:txBody>
      </p:sp>
      <p:sp>
        <p:nvSpPr>
          <p:cNvPr id="7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30" y="2111849"/>
            <a:ext cx="5258159" cy="3939575"/>
          </a:xfrm>
          <a:prstGeom prst="rect">
            <a:avLst/>
          </a:prstGeom>
        </p:spPr>
      </p:pic>
      <p:pic>
        <p:nvPicPr>
          <p:cNvPr id="1026" name="Picture 2" descr="texture mapp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8349" y="2111849"/>
            <a:ext cx="5145759" cy="2718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09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>
          <a:xfrm>
            <a:off x="534144" y="1504965"/>
            <a:ext cx="10671922" cy="5213076"/>
          </a:xfrm>
        </p:spPr>
        <p:txBody>
          <a:bodyPr>
            <a:normAutofit/>
          </a:bodyPr>
          <a:lstStyle/>
          <a:p>
            <a:r>
              <a:rPr lang="pt-BR" dirty="0"/>
              <a:t>One thing about masks for coordinates</a:t>
            </a:r>
          </a:p>
          <a:p>
            <a:pPr lvl="1"/>
            <a:r>
              <a:rPr lang="en-US" b="1" dirty="0"/>
              <a:t> </a:t>
            </a:r>
            <a:r>
              <a:rPr lang="en-US" b="1" dirty="0">
                <a:latin typeface="+mj-lt"/>
              </a:rPr>
              <a:t>XYZW, STPQ, or RGBA</a:t>
            </a:r>
          </a:p>
          <a:p>
            <a:pPr lvl="2"/>
            <a:r>
              <a:rPr lang="en-US" dirty="0">
                <a:latin typeface="+mj-lt"/>
              </a:rPr>
              <a:t>Common name for texture coordinates are:</a:t>
            </a:r>
          </a:p>
          <a:p>
            <a:pPr lvl="3"/>
            <a:r>
              <a:rPr lang="en-US" dirty="0">
                <a:latin typeface="+mj-lt"/>
              </a:rPr>
              <a:t>	</a:t>
            </a:r>
            <a:r>
              <a:rPr lang="en-US" b="1" dirty="0">
                <a:latin typeface="+mj-lt"/>
              </a:rPr>
              <a:t>U and V. </a:t>
            </a:r>
          </a:p>
          <a:p>
            <a:pPr lvl="2"/>
            <a:r>
              <a:rPr lang="en-US" dirty="0">
                <a:latin typeface="+mj-lt"/>
              </a:rPr>
              <a:t>Then came 3D Textures and should be used for 3D textures the W letter.</a:t>
            </a:r>
          </a:p>
          <a:p>
            <a:pPr lvl="2"/>
            <a:r>
              <a:rPr lang="en-US" dirty="0">
                <a:latin typeface="+mj-lt"/>
              </a:rPr>
              <a:t>That causes a conflict </a:t>
            </a:r>
            <a:r>
              <a:rPr lang="en-US" dirty="0" smtClean="0">
                <a:latin typeface="+mj-lt"/>
              </a:rPr>
              <a:t>with</a:t>
            </a:r>
            <a:r>
              <a:rPr lang="en-US" dirty="0">
                <a:latin typeface="+mj-lt"/>
              </a:rPr>
              <a:t> position: </a:t>
            </a:r>
          </a:p>
          <a:p>
            <a:pPr lvl="3"/>
            <a:r>
              <a:rPr lang="en-US" sz="1600" dirty="0">
                <a:latin typeface="+mj-lt"/>
              </a:rPr>
              <a:t>	</a:t>
            </a:r>
            <a:r>
              <a:rPr lang="en-US" b="1" dirty="0">
                <a:latin typeface="+mj-lt"/>
              </a:rPr>
              <a:t>X, Y, Z, and W.</a:t>
            </a:r>
          </a:p>
          <a:p>
            <a:pPr lvl="2"/>
            <a:r>
              <a:rPr lang="en-US" dirty="0">
                <a:latin typeface="+mj-lt"/>
              </a:rPr>
              <a:t>To avoid such conflicts, OpenGL's convention is that the components of texture coordinates are named </a:t>
            </a:r>
            <a:r>
              <a:rPr lang="en-US" b="1" dirty="0">
                <a:latin typeface="+mj-lt"/>
              </a:rPr>
              <a:t>S, T, and R. </a:t>
            </a:r>
          </a:p>
          <a:p>
            <a:pPr lvl="2"/>
            <a:r>
              <a:rPr lang="en-US" dirty="0" smtClean="0">
                <a:latin typeface="+mj-lt"/>
              </a:rPr>
              <a:t>Came </a:t>
            </a:r>
            <a:r>
              <a:rPr lang="en-US" dirty="0">
                <a:latin typeface="+mj-lt"/>
              </a:rPr>
              <a:t>GLSL and this swizzle masks came </a:t>
            </a:r>
            <a:r>
              <a:rPr lang="en-US" dirty="0" smtClean="0">
                <a:latin typeface="+mj-lt"/>
              </a:rPr>
              <a:t>around </a:t>
            </a:r>
            <a:r>
              <a:rPr lang="en-US" dirty="0" smtClean="0">
                <a:latin typeface="+mj-lt"/>
                <a:sym typeface="Wingdings" panose="05000000000000000000" pitchFamily="2" charset="2"/>
              </a:rPr>
              <a:t> </a:t>
            </a:r>
            <a:r>
              <a:rPr lang="en-US" dirty="0" smtClean="0">
                <a:latin typeface="+mj-lt"/>
              </a:rPr>
              <a:t>conflicts </a:t>
            </a:r>
            <a:r>
              <a:rPr lang="en-US" dirty="0">
                <a:latin typeface="+mj-lt"/>
              </a:rPr>
              <a:t>with </a:t>
            </a:r>
            <a:r>
              <a:rPr lang="en-US" b="1" dirty="0">
                <a:latin typeface="+mj-lt"/>
              </a:rPr>
              <a:t>RGBA</a:t>
            </a:r>
          </a:p>
          <a:p>
            <a:pPr lvl="2"/>
            <a:r>
              <a:rPr lang="en-US" dirty="0">
                <a:latin typeface="+mj-lt"/>
              </a:rPr>
              <a:t>So, they decided to use </a:t>
            </a:r>
            <a:r>
              <a:rPr lang="en-US" b="1" dirty="0">
                <a:latin typeface="+mj-lt"/>
              </a:rPr>
              <a:t>STPQ</a:t>
            </a:r>
            <a:r>
              <a:rPr lang="en-US" dirty="0">
                <a:latin typeface="+mj-lt"/>
              </a:rPr>
              <a:t> for textures coordinates</a:t>
            </a:r>
            <a:r>
              <a:rPr lang="en-US" dirty="0" smtClean="0">
                <a:latin typeface="+mj-lt"/>
              </a:rPr>
              <a:t>.</a:t>
            </a:r>
          </a:p>
          <a:p>
            <a:pPr lvl="2"/>
            <a:endParaRPr lang="en-US" dirty="0">
              <a:latin typeface="+mj-lt"/>
            </a:endParaRPr>
          </a:p>
          <a:p>
            <a:pPr lvl="2"/>
            <a:r>
              <a:rPr lang="en-US" dirty="0" smtClean="0">
                <a:latin typeface="+mj-lt"/>
              </a:rPr>
              <a:t>XYZW</a:t>
            </a:r>
            <a:r>
              <a:rPr lang="en-US" dirty="0">
                <a:latin typeface="+mj-lt"/>
              </a:rPr>
              <a:t>, STPQ, or RGBA have the same origin.</a:t>
            </a:r>
          </a:p>
          <a:p>
            <a:pPr lvl="3"/>
            <a:r>
              <a:rPr lang="en-US" dirty="0" smtClean="0">
                <a:latin typeface="+mj-lt"/>
              </a:rPr>
              <a:t>But we </a:t>
            </a:r>
            <a:r>
              <a:rPr lang="en-US" dirty="0">
                <a:latin typeface="+mj-lt"/>
              </a:rPr>
              <a:t>cannot use </a:t>
            </a:r>
            <a:r>
              <a:rPr lang="en-US" b="1" dirty="0" err="1">
                <a:latin typeface="+mj-lt"/>
              </a:rPr>
              <a:t>position.xt</a:t>
            </a:r>
            <a:endParaRPr lang="en-US" b="1" dirty="0">
              <a:latin typeface="+mj-lt"/>
            </a:endParaRPr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1511300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/>
          <p:cNvSpPr/>
          <p:nvPr/>
        </p:nvSpPr>
        <p:spPr>
          <a:xfrm>
            <a:off x="659192" y="2453559"/>
            <a:ext cx="1052988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https://www.khronos.org/files/webgl/webgl-reference-card-1_0.pdf</a:t>
            </a:r>
            <a:endParaRPr lang="pt-BR" dirty="0"/>
          </a:p>
          <a:p>
            <a:r>
              <a:rPr lang="pt-BR" dirty="0">
                <a:hlinkClick r:id="rId3"/>
              </a:rPr>
              <a:t>http://www.opengl-tutorial.org/</a:t>
            </a:r>
            <a:endParaRPr lang="pt-BR" dirty="0"/>
          </a:p>
          <a:p>
            <a:r>
              <a:rPr lang="pt-BR" dirty="0">
                <a:hlinkClick r:id="rId4"/>
              </a:rPr>
              <a:t>https://thebookofshaders.com/</a:t>
            </a:r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646111" y="1853248"/>
            <a:ext cx="421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References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follow</a:t>
            </a:r>
            <a:endParaRPr lang="pt-BR" dirty="0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</p:spTree>
    <p:extLst>
      <p:ext uri="{BB962C8B-B14F-4D97-AF65-F5344CB8AC3E}">
        <p14:creationId xmlns:p14="http://schemas.microsoft.com/office/powerpoint/2010/main" val="2071691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/>
          <p:cNvSpPr txBox="1"/>
          <p:nvPr/>
        </p:nvSpPr>
        <p:spPr>
          <a:xfrm>
            <a:off x="1179945" y="1972734"/>
            <a:ext cx="20079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 err="1">
                <a:latin typeface="+mj-lt"/>
              </a:rPr>
              <a:t>Let’s</a:t>
            </a:r>
            <a:r>
              <a:rPr lang="pt-BR" sz="4000" dirty="0">
                <a:latin typeface="+mj-lt"/>
              </a:rPr>
              <a:t> </a:t>
            </a:r>
            <a:r>
              <a:rPr lang="pt-BR" sz="4000" dirty="0" err="1">
                <a:latin typeface="+mj-lt"/>
              </a:rPr>
              <a:t>try</a:t>
            </a:r>
            <a:r>
              <a:rPr lang="pt-BR" sz="4000" dirty="0" smtClean="0">
                <a:latin typeface="+mj-lt"/>
              </a:rPr>
              <a:t>!</a:t>
            </a:r>
          </a:p>
        </p:txBody>
      </p:sp>
      <p:sp>
        <p:nvSpPr>
          <p:cNvPr id="11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  <p:pic>
        <p:nvPicPr>
          <p:cNvPr id="1026" name="Picture 2" descr="Resultado de imagem para do or do not there is no t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4413" y="2201008"/>
            <a:ext cx="8177701" cy="4211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029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80lv-cdn.akamaized.net/80.lv/uploads/2017/04/29_good_nigh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320" y="1607356"/>
            <a:ext cx="8696959" cy="489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aixaDeTexto 13"/>
          <p:cNvSpPr txBox="1"/>
          <p:nvPr/>
        </p:nvSpPr>
        <p:spPr>
          <a:xfrm>
            <a:off x="1393305" y="1629370"/>
            <a:ext cx="2015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err="1" smtClean="0">
                <a:solidFill>
                  <a:schemeClr val="bg1"/>
                </a:solidFill>
                <a:latin typeface="+mj-lt"/>
              </a:rPr>
              <a:t>Thank</a:t>
            </a:r>
            <a:r>
              <a:rPr lang="pt-BR" sz="32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3200" dirty="0" err="1" smtClean="0">
                <a:solidFill>
                  <a:schemeClr val="bg1"/>
                </a:solidFill>
                <a:latin typeface="+mj-lt"/>
              </a:rPr>
              <a:t>you</a:t>
            </a:r>
            <a:r>
              <a:rPr lang="pt-BR" sz="3200" dirty="0" smtClean="0">
                <a:solidFill>
                  <a:schemeClr val="bg1"/>
                </a:solidFill>
                <a:latin typeface="+mj-lt"/>
              </a:rPr>
              <a:t>!</a:t>
            </a:r>
          </a:p>
        </p:txBody>
      </p:sp>
      <p:sp>
        <p:nvSpPr>
          <p:cNvPr id="11" name="Título 1"/>
          <p:cNvSpPr>
            <a:spLocks noGrp="1"/>
          </p:cNvSpPr>
          <p:nvPr>
            <p:ph type="title"/>
          </p:nvPr>
        </p:nvSpPr>
        <p:spPr>
          <a:xfrm>
            <a:off x="1179945" y="374795"/>
            <a:ext cx="7169727" cy="1325563"/>
          </a:xfrm>
        </p:spPr>
        <p:txBody>
          <a:bodyPr/>
          <a:lstStyle/>
          <a:p>
            <a:r>
              <a:rPr lang="pt-BR" dirty="0" err="1"/>
              <a:t>Shaders</a:t>
            </a:r>
            <a:r>
              <a:rPr lang="pt-BR" dirty="0"/>
              <a:t/>
            </a:r>
            <a:br>
              <a:rPr lang="pt-BR" dirty="0"/>
            </a:br>
            <a:r>
              <a:rPr lang="pt-BR" sz="1600" dirty="0">
                <a:solidFill>
                  <a:schemeClr val="accent1"/>
                </a:solidFill>
              </a:rPr>
              <a:t>BASIC PRINCIPLES OF SHADERS WITH OPENGL ES 2.0 IN WEBGL 1.0</a:t>
            </a:r>
          </a:p>
        </p:txBody>
      </p:sp>
      <p:sp>
        <p:nvSpPr>
          <p:cNvPr id="2" name="Retângulo 1"/>
          <p:cNvSpPr/>
          <p:nvPr/>
        </p:nvSpPr>
        <p:spPr>
          <a:xfrm>
            <a:off x="5756031" y="6524238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200" dirty="0"/>
              <a:t>https://80.lv/articles/unreal-engine-4-stylized-rendering-workflow/</a:t>
            </a:r>
          </a:p>
        </p:txBody>
      </p:sp>
    </p:spTree>
    <p:extLst>
      <p:ext uri="{BB962C8B-B14F-4D97-AF65-F5344CB8AC3E}">
        <p14:creationId xmlns:p14="http://schemas.microsoft.com/office/powerpoint/2010/main" val="145116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  <p:pic>
        <p:nvPicPr>
          <p:cNvPr id="1028" name="Picture 4" descr="Resultado de imagem para shader good effec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559" y="1700358"/>
            <a:ext cx="3525521" cy="1762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tângulo 3"/>
          <p:cNvSpPr/>
          <p:nvPr/>
        </p:nvSpPr>
        <p:spPr>
          <a:xfrm>
            <a:off x="1051559" y="3463119"/>
            <a:ext cx="35255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/>
              <a:t>https://blendermarket.com/products/prism---fast--advanced-glass-shader-for-cycles</a:t>
            </a:r>
          </a:p>
        </p:txBody>
      </p:sp>
      <p:pic>
        <p:nvPicPr>
          <p:cNvPr id="1030" name="Picture 6" descr="Resultado de imagem para shader good effect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7004" y="1703579"/>
            <a:ext cx="3142876" cy="1767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4757408" y="3471448"/>
            <a:ext cx="31724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 dirty="0"/>
              <a:t>http://staggart.xyz/unity/stylized-water-shader/</a:t>
            </a:r>
          </a:p>
        </p:txBody>
      </p:sp>
      <p:pic>
        <p:nvPicPr>
          <p:cNvPr id="1038" name="Picture 14" descr="Imagem relacionada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1" r="15585"/>
          <a:stretch/>
        </p:blipFill>
        <p:spPr bwMode="auto">
          <a:xfrm>
            <a:off x="8139804" y="1700358"/>
            <a:ext cx="2667000" cy="1773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ângulo 8"/>
          <p:cNvSpPr/>
          <p:nvPr/>
        </p:nvSpPr>
        <p:spPr>
          <a:xfrm>
            <a:off x="8141448" y="3429000"/>
            <a:ext cx="266535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50" dirty="0"/>
              <a:t>https://www.clicktorelease.com/blog/vertex-displacement-noise-3d-webgl-glsl-three-js/</a:t>
            </a:r>
          </a:p>
        </p:txBody>
      </p:sp>
      <p:pic>
        <p:nvPicPr>
          <p:cNvPr id="1040" name="Picture 16" descr="Imagem relacionada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69" r="10030" b="15047"/>
          <a:stretch/>
        </p:blipFill>
        <p:spPr bwMode="auto">
          <a:xfrm>
            <a:off x="1051559" y="3955796"/>
            <a:ext cx="3505201" cy="2323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004" y="3955796"/>
            <a:ext cx="3142876" cy="2323084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804" y="3952494"/>
            <a:ext cx="2667000" cy="2326386"/>
          </a:xfrm>
          <a:prstGeom prst="rect">
            <a:avLst/>
          </a:prstGeom>
        </p:spPr>
      </p:pic>
      <p:sp>
        <p:nvSpPr>
          <p:cNvPr id="21" name="Retângulo 20"/>
          <p:cNvSpPr/>
          <p:nvPr/>
        </p:nvSpPr>
        <p:spPr>
          <a:xfrm>
            <a:off x="4787005" y="6335736"/>
            <a:ext cx="3142876" cy="4078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50" dirty="0" err="1"/>
              <a:t>Shader</a:t>
            </a:r>
            <a:r>
              <a:rPr lang="pt-BR" sz="1050" dirty="0"/>
              <a:t> </a:t>
            </a:r>
            <a:r>
              <a:rPr lang="pt-BR" sz="1050" dirty="0" err="1" smtClean="0"/>
              <a:t>Forge</a:t>
            </a:r>
            <a:r>
              <a:rPr lang="pt-BR" sz="1050" dirty="0"/>
              <a:t> </a:t>
            </a:r>
            <a:r>
              <a:rPr lang="pt-BR" sz="1050" dirty="0" smtClean="0"/>
              <a:t>for </a:t>
            </a:r>
            <a:r>
              <a:rPr lang="pt-BR" sz="1050" dirty="0" err="1" smtClean="0"/>
              <a:t>Unity</a:t>
            </a:r>
            <a:r>
              <a:rPr lang="pt-BR" sz="1050" dirty="0" smtClean="0"/>
              <a:t> </a:t>
            </a:r>
            <a:r>
              <a:rPr lang="pt-BR" sz="1000" dirty="0" smtClean="0"/>
              <a:t>https</a:t>
            </a:r>
            <a:r>
              <a:rPr lang="pt-BR" sz="1000" dirty="0"/>
              <a:t>://www.assetstore.unity3d.com/#!/content/14147</a:t>
            </a:r>
            <a:endParaRPr lang="pt-BR" sz="1050" dirty="0"/>
          </a:p>
        </p:txBody>
      </p:sp>
      <p:sp>
        <p:nvSpPr>
          <p:cNvPr id="23" name="Retângulo 22"/>
          <p:cNvSpPr/>
          <p:nvPr/>
        </p:nvSpPr>
        <p:spPr>
          <a:xfrm>
            <a:off x="1051559" y="6335736"/>
            <a:ext cx="3142876" cy="4078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50" dirty="0" err="1"/>
              <a:t>Shader</a:t>
            </a:r>
            <a:r>
              <a:rPr lang="pt-BR" sz="1050" dirty="0"/>
              <a:t> </a:t>
            </a:r>
            <a:r>
              <a:rPr lang="pt-BR" sz="1050" dirty="0" err="1" smtClean="0"/>
              <a:t>Forge</a:t>
            </a:r>
            <a:r>
              <a:rPr lang="pt-BR" sz="1050" dirty="0"/>
              <a:t> </a:t>
            </a:r>
            <a:r>
              <a:rPr lang="pt-BR" sz="1050" dirty="0" smtClean="0"/>
              <a:t>for </a:t>
            </a:r>
            <a:r>
              <a:rPr lang="pt-BR" sz="1050" dirty="0" err="1" smtClean="0"/>
              <a:t>Unity</a:t>
            </a:r>
            <a:r>
              <a:rPr lang="pt-BR" sz="1050" dirty="0" smtClean="0"/>
              <a:t> </a:t>
            </a:r>
            <a:r>
              <a:rPr lang="pt-BR" sz="1000" dirty="0" smtClean="0"/>
              <a:t>https</a:t>
            </a:r>
            <a:r>
              <a:rPr lang="pt-BR" sz="1000" dirty="0"/>
              <a:t>://www.assetstore.unity3d.com/#!/content/14147</a:t>
            </a:r>
            <a:endParaRPr lang="pt-BR" sz="1050" dirty="0"/>
          </a:p>
        </p:txBody>
      </p:sp>
      <p:sp>
        <p:nvSpPr>
          <p:cNvPr id="24" name="Retângulo 23"/>
          <p:cNvSpPr/>
          <p:nvPr/>
        </p:nvSpPr>
        <p:spPr>
          <a:xfrm>
            <a:off x="8141449" y="6335736"/>
            <a:ext cx="3142876" cy="4078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050" dirty="0" err="1"/>
              <a:t>Shader</a:t>
            </a:r>
            <a:r>
              <a:rPr lang="pt-BR" sz="1050" dirty="0"/>
              <a:t> </a:t>
            </a:r>
            <a:r>
              <a:rPr lang="pt-BR" sz="1050" dirty="0" err="1" smtClean="0"/>
              <a:t>Forge</a:t>
            </a:r>
            <a:r>
              <a:rPr lang="pt-BR" sz="1050" dirty="0"/>
              <a:t> </a:t>
            </a:r>
            <a:r>
              <a:rPr lang="pt-BR" sz="1050" dirty="0" smtClean="0"/>
              <a:t>for </a:t>
            </a:r>
            <a:r>
              <a:rPr lang="pt-BR" sz="1050" dirty="0" err="1" smtClean="0"/>
              <a:t>Unity</a:t>
            </a:r>
            <a:r>
              <a:rPr lang="pt-BR" sz="1050" dirty="0" smtClean="0"/>
              <a:t> </a:t>
            </a:r>
            <a:r>
              <a:rPr lang="pt-BR" sz="1000" dirty="0" smtClean="0"/>
              <a:t>https</a:t>
            </a:r>
            <a:r>
              <a:rPr lang="pt-BR" sz="1000" dirty="0"/>
              <a:t>://www.assetstore.unity3d.com/#!/content/14147</a:t>
            </a:r>
            <a:endParaRPr lang="pt-BR" sz="1050" dirty="0"/>
          </a:p>
        </p:txBody>
      </p:sp>
    </p:spTree>
    <p:extLst>
      <p:ext uri="{BB962C8B-B14F-4D97-AF65-F5344CB8AC3E}">
        <p14:creationId xmlns:p14="http://schemas.microsoft.com/office/powerpoint/2010/main" val="207840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2140536"/>
            <a:ext cx="6637969" cy="4195481"/>
          </a:xfrm>
        </p:spPr>
        <p:txBody>
          <a:bodyPr>
            <a:normAutofit/>
          </a:bodyPr>
          <a:lstStyle/>
          <a:p>
            <a:r>
              <a:rPr lang="en-US" sz="4100" dirty="0"/>
              <a:t>So, what exactly are </a:t>
            </a:r>
            <a:r>
              <a:rPr lang="en-US" sz="4100" dirty="0" err="1"/>
              <a:t>shaders</a:t>
            </a:r>
            <a:r>
              <a:rPr lang="en-US" sz="4100" dirty="0"/>
              <a:t>?</a:t>
            </a:r>
          </a:p>
          <a:p>
            <a:endParaRPr lang="en-US" sz="3200" dirty="0"/>
          </a:p>
          <a:p>
            <a:pPr lvl="1">
              <a:lnSpc>
                <a:spcPct val="150000"/>
              </a:lnSpc>
            </a:pPr>
            <a:r>
              <a:rPr lang="en-US" sz="2800" dirty="0">
                <a:latin typeface="+mj-lt"/>
              </a:rPr>
              <a:t>2 things we need to care about: </a:t>
            </a:r>
          </a:p>
          <a:p>
            <a:pPr lvl="2">
              <a:lnSpc>
                <a:spcPct val="150000"/>
              </a:lnSpc>
            </a:pPr>
            <a:r>
              <a:rPr lang="en-US" sz="2600" dirty="0" err="1">
                <a:latin typeface="+mj-lt"/>
              </a:rPr>
              <a:t>clipspace</a:t>
            </a:r>
            <a:r>
              <a:rPr lang="en-US" sz="2600" dirty="0">
                <a:latin typeface="+mj-lt"/>
              </a:rPr>
              <a:t> coordinates</a:t>
            </a:r>
          </a:p>
          <a:p>
            <a:pPr lvl="2">
              <a:lnSpc>
                <a:spcPct val="150000"/>
              </a:lnSpc>
            </a:pPr>
            <a:r>
              <a:rPr lang="en-US" sz="2600" dirty="0">
                <a:latin typeface="+mj-lt"/>
              </a:rPr>
              <a:t>colors. 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  <p:grpSp>
        <p:nvGrpSpPr>
          <p:cNvPr id="42" name="Agrupar 41"/>
          <p:cNvGrpSpPr/>
          <p:nvPr/>
        </p:nvGrpSpPr>
        <p:grpSpPr>
          <a:xfrm>
            <a:off x="6275249" y="2296023"/>
            <a:ext cx="5772844" cy="4293409"/>
            <a:chOff x="6275249" y="2296023"/>
            <a:chExt cx="5772844" cy="4293409"/>
          </a:xfrm>
        </p:grpSpPr>
        <p:grpSp>
          <p:nvGrpSpPr>
            <p:cNvPr id="12" name="Agrupar 11"/>
            <p:cNvGrpSpPr/>
            <p:nvPr/>
          </p:nvGrpSpPr>
          <p:grpSpPr>
            <a:xfrm>
              <a:off x="7050514" y="3114045"/>
              <a:ext cx="1874982" cy="3035134"/>
              <a:chOff x="6507018" y="3086266"/>
              <a:chExt cx="1874982" cy="3035134"/>
            </a:xfrm>
            <a:solidFill>
              <a:schemeClr val="bg1">
                <a:lumMod val="95000"/>
              </a:schemeClr>
            </a:solidFill>
          </p:grpSpPr>
          <p:sp>
            <p:nvSpPr>
              <p:cNvPr id="7" name="Trapezoide 6"/>
              <p:cNvSpPr/>
              <p:nvPr/>
            </p:nvSpPr>
            <p:spPr>
              <a:xfrm rot="10800000">
                <a:off x="6507018" y="3086266"/>
                <a:ext cx="1874982" cy="2327564"/>
              </a:xfrm>
              <a:prstGeom prst="trapezoid">
                <a:avLst>
                  <a:gd name="adj" fmla="val 37808"/>
                </a:avLst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9" name="Conector reto 8"/>
              <p:cNvCxnSpPr/>
              <p:nvPr/>
            </p:nvCxnSpPr>
            <p:spPr>
              <a:xfrm>
                <a:off x="7213600" y="5413831"/>
                <a:ext cx="230909" cy="707569"/>
              </a:xfrm>
              <a:prstGeom prst="line">
                <a:avLst/>
              </a:prstGeom>
              <a:grpFill/>
              <a:ln w="12700"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/>
              <p:cNvCxnSpPr/>
              <p:nvPr/>
            </p:nvCxnSpPr>
            <p:spPr>
              <a:xfrm flipV="1">
                <a:off x="7444509" y="5413831"/>
                <a:ext cx="226291" cy="707569"/>
              </a:xfrm>
              <a:prstGeom prst="line">
                <a:avLst/>
              </a:prstGeom>
              <a:grpFill/>
              <a:ln w="12700"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Retângulo 12"/>
            <p:cNvSpPr/>
            <p:nvPr/>
          </p:nvSpPr>
          <p:spPr>
            <a:xfrm>
              <a:off x="9800241" y="3535680"/>
              <a:ext cx="1349719" cy="11870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3" name="Agrupar 22"/>
            <p:cNvGrpSpPr/>
            <p:nvPr/>
          </p:nvGrpSpPr>
          <p:grpSpPr>
            <a:xfrm>
              <a:off x="7074837" y="3426762"/>
              <a:ext cx="1820853" cy="1049528"/>
              <a:chOff x="5179950" y="4912127"/>
              <a:chExt cx="1696363" cy="876530"/>
            </a:xfrm>
            <a:solidFill>
              <a:schemeClr val="accent6">
                <a:lumMod val="60000"/>
                <a:lumOff val="40000"/>
              </a:schemeClr>
            </a:solidFill>
          </p:grpSpPr>
          <p:grpSp>
            <p:nvGrpSpPr>
              <p:cNvPr id="16" name="Agrupar 15"/>
              <p:cNvGrpSpPr/>
              <p:nvPr/>
            </p:nvGrpSpPr>
            <p:grpSpPr>
              <a:xfrm>
                <a:off x="5179950" y="4912127"/>
                <a:ext cx="558845" cy="876530"/>
                <a:chOff x="5564476" y="3942080"/>
                <a:chExt cx="1063344" cy="2296160"/>
              </a:xfrm>
              <a:grpFill/>
            </p:grpSpPr>
            <p:sp>
              <p:nvSpPr>
                <p:cNvPr id="14" name="Triângulo isósceles 13"/>
                <p:cNvSpPr/>
                <p:nvPr/>
              </p:nvSpPr>
              <p:spPr>
                <a:xfrm>
                  <a:off x="5564476" y="3942080"/>
                  <a:ext cx="1063344" cy="1544319"/>
                </a:xfrm>
                <a:prstGeom prst="triangl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5" name="Retângulo 14"/>
                <p:cNvSpPr/>
                <p:nvPr/>
              </p:nvSpPr>
              <p:spPr>
                <a:xfrm>
                  <a:off x="5948997" y="5486399"/>
                  <a:ext cx="294298" cy="751841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grpSp>
            <p:nvGrpSpPr>
              <p:cNvPr id="17" name="Agrupar 16"/>
              <p:cNvGrpSpPr/>
              <p:nvPr/>
            </p:nvGrpSpPr>
            <p:grpSpPr>
              <a:xfrm>
                <a:off x="5758624" y="4912127"/>
                <a:ext cx="558845" cy="876530"/>
                <a:chOff x="5564476" y="3942080"/>
                <a:chExt cx="1063344" cy="2296160"/>
              </a:xfrm>
              <a:grpFill/>
            </p:grpSpPr>
            <p:sp>
              <p:nvSpPr>
                <p:cNvPr id="18" name="Triângulo isósceles 17"/>
                <p:cNvSpPr/>
                <p:nvPr/>
              </p:nvSpPr>
              <p:spPr>
                <a:xfrm>
                  <a:off x="5564476" y="3942080"/>
                  <a:ext cx="1063344" cy="1544319"/>
                </a:xfrm>
                <a:prstGeom prst="triangl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19" name="Retângulo 18"/>
                <p:cNvSpPr/>
                <p:nvPr/>
              </p:nvSpPr>
              <p:spPr>
                <a:xfrm>
                  <a:off x="5948997" y="5486399"/>
                  <a:ext cx="294298" cy="751841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grpSp>
            <p:nvGrpSpPr>
              <p:cNvPr id="20" name="Agrupar 19"/>
              <p:cNvGrpSpPr/>
              <p:nvPr/>
            </p:nvGrpSpPr>
            <p:grpSpPr>
              <a:xfrm>
                <a:off x="6317468" y="4912127"/>
                <a:ext cx="558845" cy="876530"/>
                <a:chOff x="5564474" y="3942080"/>
                <a:chExt cx="1063344" cy="2296160"/>
              </a:xfrm>
              <a:grpFill/>
            </p:grpSpPr>
            <p:sp>
              <p:nvSpPr>
                <p:cNvPr id="21" name="Triângulo isósceles 20"/>
                <p:cNvSpPr/>
                <p:nvPr/>
              </p:nvSpPr>
              <p:spPr>
                <a:xfrm>
                  <a:off x="5564474" y="3942080"/>
                  <a:ext cx="1063344" cy="1544319"/>
                </a:xfrm>
                <a:prstGeom prst="triangl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" name="Retângulo 21"/>
                <p:cNvSpPr/>
                <p:nvPr/>
              </p:nvSpPr>
              <p:spPr>
                <a:xfrm>
                  <a:off x="5948999" y="5486399"/>
                  <a:ext cx="294298" cy="751841"/>
                </a:xfrm>
                <a:prstGeom prst="rect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grpSp>
          <p:nvGrpSpPr>
            <p:cNvPr id="24" name="Agrupar 23"/>
            <p:cNvGrpSpPr/>
            <p:nvPr/>
          </p:nvGrpSpPr>
          <p:grpSpPr>
            <a:xfrm>
              <a:off x="9509087" y="3426762"/>
              <a:ext cx="1931423" cy="1254992"/>
              <a:chOff x="5161769" y="4912127"/>
              <a:chExt cx="1728186" cy="876530"/>
            </a:xfrm>
            <a:solidFill>
              <a:schemeClr val="accent5">
                <a:lumMod val="75000"/>
              </a:schemeClr>
            </a:solidFill>
            <a:scene3d>
              <a:camera prst="perspectiveRelaxed" fov="7200000"/>
              <a:lightRig rig="threePt" dir="t"/>
            </a:scene3d>
          </p:grpSpPr>
          <p:grpSp>
            <p:nvGrpSpPr>
              <p:cNvPr id="25" name="Agrupar 24"/>
              <p:cNvGrpSpPr/>
              <p:nvPr/>
            </p:nvGrpSpPr>
            <p:grpSpPr>
              <a:xfrm>
                <a:off x="5161769" y="4912127"/>
                <a:ext cx="558845" cy="876530"/>
                <a:chOff x="5529880" y="3942080"/>
                <a:chExt cx="1063343" cy="2296160"/>
              </a:xfrm>
              <a:grpFill/>
            </p:grpSpPr>
            <p:sp>
              <p:nvSpPr>
                <p:cNvPr id="32" name="Triângulo isósceles 31"/>
                <p:cNvSpPr/>
                <p:nvPr/>
              </p:nvSpPr>
              <p:spPr>
                <a:xfrm>
                  <a:off x="5529880" y="3942080"/>
                  <a:ext cx="1063343" cy="1544319"/>
                </a:xfrm>
                <a:prstGeom prst="triangle">
                  <a:avLst/>
                </a:prstGeom>
                <a:solidFill>
                  <a:schemeClr val="accent6">
                    <a:lumMod val="75000"/>
                  </a:schemeClr>
                </a:solidFill>
                <a:sp3d z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3" name="Retângulo 32"/>
                <p:cNvSpPr/>
                <p:nvPr/>
              </p:nvSpPr>
              <p:spPr>
                <a:xfrm>
                  <a:off x="5914403" y="5486399"/>
                  <a:ext cx="294297" cy="751841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sp3d z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grpSp>
            <p:nvGrpSpPr>
              <p:cNvPr id="26" name="Agrupar 25"/>
              <p:cNvGrpSpPr/>
              <p:nvPr/>
            </p:nvGrpSpPr>
            <p:grpSpPr>
              <a:xfrm>
                <a:off x="5758627" y="4912127"/>
                <a:ext cx="558845" cy="876530"/>
                <a:chOff x="5564476" y="3942080"/>
                <a:chExt cx="1063343" cy="2296160"/>
              </a:xfrm>
              <a:grpFill/>
            </p:grpSpPr>
            <p:sp>
              <p:nvSpPr>
                <p:cNvPr id="30" name="Triângulo isósceles 29"/>
                <p:cNvSpPr/>
                <p:nvPr/>
              </p:nvSpPr>
              <p:spPr>
                <a:xfrm>
                  <a:off x="5564476" y="3942080"/>
                  <a:ext cx="1063343" cy="1544320"/>
                </a:xfrm>
                <a:prstGeom prst="triangle">
                  <a:avLst/>
                </a:prstGeom>
                <a:solidFill>
                  <a:schemeClr val="accent6">
                    <a:lumMod val="75000"/>
                  </a:schemeClr>
                </a:solidFill>
                <a:sp3d z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31" name="Retângulo 30"/>
                <p:cNvSpPr/>
                <p:nvPr/>
              </p:nvSpPr>
              <p:spPr>
                <a:xfrm>
                  <a:off x="5948998" y="5486400"/>
                  <a:ext cx="294297" cy="751840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sp3d z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grpSp>
            <p:nvGrpSpPr>
              <p:cNvPr id="27" name="Agrupar 26"/>
              <p:cNvGrpSpPr/>
              <p:nvPr/>
            </p:nvGrpSpPr>
            <p:grpSpPr>
              <a:xfrm>
                <a:off x="6331110" y="4912127"/>
                <a:ext cx="558845" cy="876530"/>
                <a:chOff x="5590423" y="3942080"/>
                <a:chExt cx="1063343" cy="2296160"/>
              </a:xfrm>
              <a:grpFill/>
            </p:grpSpPr>
            <p:sp>
              <p:nvSpPr>
                <p:cNvPr id="28" name="Triângulo isósceles 27"/>
                <p:cNvSpPr/>
                <p:nvPr/>
              </p:nvSpPr>
              <p:spPr>
                <a:xfrm>
                  <a:off x="5590423" y="3942080"/>
                  <a:ext cx="1063343" cy="1544319"/>
                </a:xfrm>
                <a:prstGeom prst="triangle">
                  <a:avLst/>
                </a:prstGeom>
                <a:solidFill>
                  <a:schemeClr val="accent6">
                    <a:lumMod val="75000"/>
                  </a:schemeClr>
                </a:solidFill>
                <a:sp3d z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9" name="Retângulo 28"/>
                <p:cNvSpPr/>
                <p:nvPr/>
              </p:nvSpPr>
              <p:spPr>
                <a:xfrm>
                  <a:off x="5983594" y="5486399"/>
                  <a:ext cx="294297" cy="751841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sp3d z="635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</p:grpSp>
        <p:sp>
          <p:nvSpPr>
            <p:cNvPr id="34" name="CaixaDeTexto 33"/>
            <p:cNvSpPr txBox="1"/>
            <p:nvPr/>
          </p:nvSpPr>
          <p:spPr>
            <a:xfrm>
              <a:off x="6275249" y="4838516"/>
              <a:ext cx="137890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 err="1" smtClean="0"/>
                <a:t>Camera</a:t>
              </a:r>
              <a:endParaRPr lang="pt-BR" dirty="0"/>
            </a:p>
            <a:p>
              <a:pPr algn="ctr"/>
              <a:r>
                <a:rPr lang="pt-BR" dirty="0" smtClean="0"/>
                <a:t>Space </a:t>
              </a:r>
              <a:r>
                <a:rPr lang="pt-BR" dirty="0" err="1" smtClean="0"/>
                <a:t>visible</a:t>
              </a:r>
              <a:endParaRPr lang="pt-BR" dirty="0" smtClean="0"/>
            </a:p>
            <a:p>
              <a:pPr algn="ctr"/>
              <a:r>
                <a:rPr lang="pt-BR" dirty="0" err="1" smtClean="0"/>
                <a:t>frustum</a:t>
              </a:r>
              <a:endParaRPr lang="pt-BR" dirty="0"/>
            </a:p>
          </p:txBody>
        </p:sp>
        <p:sp>
          <p:nvSpPr>
            <p:cNvPr id="35" name="CaixaDeTexto 34"/>
            <p:cNvSpPr txBox="1"/>
            <p:nvPr/>
          </p:nvSpPr>
          <p:spPr>
            <a:xfrm>
              <a:off x="7733864" y="6220100"/>
              <a:ext cx="5082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err="1" smtClean="0"/>
                <a:t>Eye</a:t>
              </a:r>
              <a:endParaRPr lang="pt-BR" dirty="0"/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9956571" y="4869914"/>
              <a:ext cx="106997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err="1" smtClean="0"/>
                <a:t>Clipspace</a:t>
              </a:r>
              <a:endParaRPr lang="pt-BR" dirty="0" smtClean="0"/>
            </a:p>
            <a:p>
              <a:r>
                <a:rPr lang="pt-BR" dirty="0" err="1" smtClean="0"/>
                <a:t>frustum</a:t>
              </a:r>
              <a:endParaRPr lang="pt-BR" dirty="0"/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9101581" y="2296023"/>
              <a:ext cx="29465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 err="1" smtClean="0"/>
                <a:t>Part</a:t>
              </a:r>
              <a:r>
                <a:rPr lang="pt-BR" dirty="0" smtClean="0"/>
                <a:t> </a:t>
              </a:r>
              <a:r>
                <a:rPr lang="pt-BR" dirty="0" err="1" smtClean="0"/>
                <a:t>of</a:t>
              </a:r>
              <a:r>
                <a:rPr lang="pt-BR" dirty="0" smtClean="0"/>
                <a:t> </a:t>
              </a:r>
              <a:r>
                <a:rPr lang="pt-BR" dirty="0" err="1" smtClean="0"/>
                <a:t>objects</a:t>
              </a:r>
              <a:r>
                <a:rPr lang="pt-BR" dirty="0" smtClean="0"/>
                <a:t> </a:t>
              </a:r>
              <a:r>
                <a:rPr lang="pt-BR" dirty="0" err="1" smtClean="0"/>
                <a:t>will</a:t>
              </a:r>
              <a:r>
                <a:rPr lang="pt-BR" dirty="0" smtClean="0"/>
                <a:t> </a:t>
              </a:r>
              <a:r>
                <a:rPr lang="pt-BR" dirty="0" err="1" smtClean="0"/>
                <a:t>be</a:t>
              </a:r>
              <a:r>
                <a:rPr lang="pt-BR" dirty="0" smtClean="0"/>
                <a:t> </a:t>
              </a:r>
              <a:r>
                <a:rPr lang="pt-BR" dirty="0" err="1" smtClean="0"/>
                <a:t>clipped</a:t>
              </a:r>
              <a:endParaRPr lang="pt-BR" dirty="0"/>
            </a:p>
          </p:txBody>
        </p:sp>
        <p:cxnSp>
          <p:nvCxnSpPr>
            <p:cNvPr id="39" name="Conector de Seta Reta 38"/>
            <p:cNvCxnSpPr/>
            <p:nvPr/>
          </p:nvCxnSpPr>
          <p:spPr>
            <a:xfrm>
              <a:off x="9529400" y="2820064"/>
              <a:ext cx="101754" cy="95963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 de Seta Reta 39"/>
            <p:cNvCxnSpPr/>
            <p:nvPr/>
          </p:nvCxnSpPr>
          <p:spPr>
            <a:xfrm flipH="1">
              <a:off x="11323503" y="2797370"/>
              <a:ext cx="183468" cy="105142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438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2152308"/>
            <a:ext cx="9829731" cy="4195481"/>
          </a:xfrm>
        </p:spPr>
        <p:txBody>
          <a:bodyPr>
            <a:normAutofit/>
          </a:bodyPr>
          <a:lstStyle/>
          <a:p>
            <a:r>
              <a:rPr lang="en-US" sz="4100" dirty="0"/>
              <a:t>So, what exactly are </a:t>
            </a:r>
            <a:r>
              <a:rPr lang="en-US" sz="4100" dirty="0" err="1"/>
              <a:t>shaders</a:t>
            </a:r>
            <a:r>
              <a:rPr lang="en-US" sz="4100" dirty="0"/>
              <a:t>?</a:t>
            </a:r>
          </a:p>
          <a:p>
            <a:endParaRPr lang="en-US" sz="4100" dirty="0"/>
          </a:p>
          <a:p>
            <a:pPr marL="742950" lvl="2" indent="-342900"/>
            <a:r>
              <a:rPr lang="en-US" sz="2800" dirty="0">
                <a:latin typeface="+mj-lt"/>
              </a:rPr>
              <a:t>How to insert those information?</a:t>
            </a:r>
          </a:p>
          <a:p>
            <a:pPr lvl="2" algn="just">
              <a:lnSpc>
                <a:spcPct val="150000"/>
              </a:lnSpc>
            </a:pPr>
            <a:r>
              <a:rPr lang="en-US" sz="2800" dirty="0" smtClean="0">
                <a:latin typeface="+mj-lt"/>
              </a:rPr>
              <a:t>By </a:t>
            </a:r>
            <a:r>
              <a:rPr lang="en-US" sz="2800" dirty="0">
                <a:latin typeface="+mj-lt"/>
              </a:rPr>
              <a:t>code – </a:t>
            </a:r>
            <a:r>
              <a:rPr lang="en-US" sz="2800" b="1" dirty="0">
                <a:latin typeface="+mj-lt"/>
              </a:rPr>
              <a:t>vertex </a:t>
            </a:r>
            <a:r>
              <a:rPr lang="en-US" sz="2800" b="1" dirty="0" err="1">
                <a:latin typeface="+mj-lt"/>
              </a:rPr>
              <a:t>shader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 smtClean="0">
                <a:latin typeface="+mj-lt"/>
              </a:rPr>
              <a:t>– </a:t>
            </a:r>
            <a:r>
              <a:rPr lang="en-US" sz="2800" dirty="0" err="1" smtClean="0">
                <a:latin typeface="+mj-lt"/>
              </a:rPr>
              <a:t>clipspace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coordinates </a:t>
            </a:r>
            <a:endParaRPr lang="en-US" sz="2800" dirty="0" smtClean="0">
              <a:latin typeface="+mj-lt"/>
            </a:endParaRPr>
          </a:p>
          <a:p>
            <a:pPr lvl="2" algn="just">
              <a:lnSpc>
                <a:spcPct val="150000"/>
              </a:lnSpc>
            </a:pPr>
            <a:r>
              <a:rPr lang="en-US" sz="2800" dirty="0" smtClean="0">
                <a:latin typeface="+mj-lt"/>
              </a:rPr>
              <a:t>By code </a:t>
            </a:r>
            <a:r>
              <a:rPr lang="en-US" sz="2800" dirty="0">
                <a:latin typeface="+mj-lt"/>
              </a:rPr>
              <a:t>– </a:t>
            </a:r>
            <a:r>
              <a:rPr lang="en-US" sz="2800" b="1" dirty="0">
                <a:latin typeface="+mj-lt"/>
              </a:rPr>
              <a:t>fragment </a:t>
            </a:r>
            <a:r>
              <a:rPr lang="en-US" sz="2800" b="1" dirty="0" err="1">
                <a:latin typeface="+mj-lt"/>
              </a:rPr>
              <a:t>shader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 smtClean="0">
                <a:latin typeface="+mj-lt"/>
              </a:rPr>
              <a:t>– color</a:t>
            </a:r>
            <a:r>
              <a:rPr lang="en-US" sz="2800" dirty="0">
                <a:latin typeface="+mj-lt"/>
              </a:rPr>
              <a:t>.</a:t>
            </a:r>
          </a:p>
          <a:p>
            <a:pPr lvl="1">
              <a:lnSpc>
                <a:spcPct val="150000"/>
              </a:lnSpc>
            </a:pPr>
            <a:endParaRPr lang="en-US" sz="2600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10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2152308"/>
            <a:ext cx="9829731" cy="4195481"/>
          </a:xfrm>
        </p:spPr>
        <p:txBody>
          <a:bodyPr>
            <a:normAutofit/>
          </a:bodyPr>
          <a:lstStyle/>
          <a:p>
            <a:r>
              <a:rPr lang="en-US" sz="4100" dirty="0"/>
              <a:t>So, what exactly are </a:t>
            </a:r>
            <a:r>
              <a:rPr lang="en-US" sz="4100" dirty="0" err="1"/>
              <a:t>shaders</a:t>
            </a:r>
            <a:r>
              <a:rPr lang="en-US" sz="4100" dirty="0"/>
              <a:t>?</a:t>
            </a:r>
          </a:p>
          <a:p>
            <a:endParaRPr lang="en-US" sz="3200" dirty="0"/>
          </a:p>
          <a:p>
            <a:pPr lvl="1" algn="just">
              <a:lnSpc>
                <a:spcPct val="150000"/>
              </a:lnSpc>
            </a:pPr>
            <a:r>
              <a:rPr lang="en-US" sz="2800" dirty="0"/>
              <a:t> </a:t>
            </a:r>
            <a:r>
              <a:rPr lang="en-US" sz="2800" dirty="0">
                <a:latin typeface="+mj-lt"/>
              </a:rPr>
              <a:t>Those 2 functions are each written in a very strictly typed C/C++ like language called GLSL (GL </a:t>
            </a:r>
            <a:r>
              <a:rPr lang="en-US" sz="2800" dirty="0" err="1">
                <a:latin typeface="+mj-lt"/>
              </a:rPr>
              <a:t>Shader</a:t>
            </a:r>
            <a:r>
              <a:rPr lang="en-US" sz="2800" dirty="0">
                <a:latin typeface="+mj-lt"/>
              </a:rPr>
              <a:t> Language).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42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2144358"/>
            <a:ext cx="9829731" cy="4195481"/>
          </a:xfrm>
        </p:spPr>
        <p:txBody>
          <a:bodyPr>
            <a:noAutofit/>
          </a:bodyPr>
          <a:lstStyle/>
          <a:p>
            <a:r>
              <a:rPr lang="en-US" sz="4100" dirty="0"/>
              <a:t>So, what exactly are </a:t>
            </a:r>
            <a:r>
              <a:rPr lang="en-US" sz="4100" dirty="0" err="1"/>
              <a:t>shaders</a:t>
            </a:r>
            <a:r>
              <a:rPr lang="en-US" sz="4100" dirty="0"/>
              <a:t>?</a:t>
            </a:r>
          </a:p>
          <a:p>
            <a:endParaRPr lang="en-US" sz="3200" dirty="0"/>
          </a:p>
          <a:p>
            <a:pPr lvl="1" algn="just">
              <a:lnSpc>
                <a:spcPct val="150000"/>
              </a:lnSpc>
            </a:pPr>
            <a:r>
              <a:rPr lang="en-US" sz="2800" dirty="0">
                <a:latin typeface="+mj-lt"/>
              </a:rPr>
              <a:t>Programs </a:t>
            </a:r>
            <a:r>
              <a:rPr lang="en-US" sz="2800" dirty="0" smtClean="0">
                <a:latin typeface="+mj-lt"/>
                <a:sym typeface="Wingdings" panose="05000000000000000000" pitchFamily="2" charset="2"/>
              </a:rPr>
              <a:t> </a:t>
            </a:r>
            <a:r>
              <a:rPr lang="en-US" sz="2800" dirty="0" smtClean="0">
                <a:latin typeface="+mj-lt"/>
              </a:rPr>
              <a:t>override </a:t>
            </a:r>
            <a:r>
              <a:rPr lang="en-US" sz="2800" dirty="0">
                <a:latin typeface="+mj-lt"/>
              </a:rPr>
              <a:t>the existing implementation </a:t>
            </a:r>
            <a:r>
              <a:rPr lang="en-US" sz="2800" dirty="0" smtClean="0">
                <a:latin typeface="+mj-lt"/>
              </a:rPr>
              <a:t>of:</a:t>
            </a:r>
          </a:p>
          <a:p>
            <a:pPr lvl="2" algn="just">
              <a:lnSpc>
                <a:spcPct val="150000"/>
              </a:lnSpc>
            </a:pPr>
            <a:r>
              <a:rPr lang="en-US" sz="2400" b="1" dirty="0" smtClean="0">
                <a:latin typeface="+mj-lt"/>
              </a:rPr>
              <a:t>per-vertex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and </a:t>
            </a:r>
            <a:endParaRPr lang="en-US" sz="2400" dirty="0" smtClean="0">
              <a:latin typeface="+mj-lt"/>
            </a:endParaRPr>
          </a:p>
          <a:p>
            <a:pPr lvl="2" algn="just">
              <a:lnSpc>
                <a:spcPct val="150000"/>
              </a:lnSpc>
            </a:pPr>
            <a:r>
              <a:rPr lang="en-US" sz="2400" b="1" dirty="0" smtClean="0">
                <a:latin typeface="+mj-lt"/>
              </a:rPr>
              <a:t>per-pixel </a:t>
            </a:r>
          </a:p>
          <a:p>
            <a:pPr lvl="2" algn="just">
              <a:lnSpc>
                <a:spcPct val="150000"/>
              </a:lnSpc>
            </a:pPr>
            <a:r>
              <a:rPr lang="en-US" sz="2400" dirty="0" smtClean="0">
                <a:latin typeface="+mj-lt"/>
              </a:rPr>
              <a:t>behavior </a:t>
            </a:r>
            <a:r>
              <a:rPr lang="en-US" sz="2400" dirty="0">
                <a:latin typeface="+mj-lt"/>
              </a:rPr>
              <a:t>handled by the </a:t>
            </a:r>
            <a:r>
              <a:rPr lang="en-US" sz="2400" b="1" dirty="0">
                <a:latin typeface="+mj-lt"/>
              </a:rPr>
              <a:t>processor</a:t>
            </a:r>
            <a:r>
              <a:rPr lang="en-US" sz="2400" dirty="0">
                <a:latin typeface="+mj-lt"/>
              </a:rPr>
              <a:t> on </a:t>
            </a:r>
            <a:r>
              <a:rPr lang="en-US" sz="2400" b="1" dirty="0">
                <a:latin typeface="+mj-lt"/>
              </a:rPr>
              <a:t>screen</a:t>
            </a:r>
            <a:r>
              <a:rPr lang="en-US" sz="2400" dirty="0">
                <a:latin typeface="+mj-lt"/>
              </a:rPr>
              <a:t>.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36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65381" y="1887635"/>
            <a:ext cx="10734193" cy="4195481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en-US" dirty="0"/>
              <a:t>HLSL, the High Level Shading Language</a:t>
            </a:r>
          </a:p>
          <a:p>
            <a:pPr lvl="1"/>
            <a:r>
              <a:rPr lang="pt-BR" sz="1800" dirty="0">
                <a:latin typeface="+mj-lt"/>
              </a:rPr>
              <a:t>Microsoft</a:t>
            </a:r>
          </a:p>
          <a:p>
            <a:pPr lvl="1"/>
            <a:r>
              <a:rPr lang="pt-BR" sz="1800" dirty="0">
                <a:latin typeface="+mj-lt"/>
              </a:rPr>
              <a:t>DirectX 8+</a:t>
            </a:r>
          </a:p>
          <a:p>
            <a:pPr>
              <a:lnSpc>
                <a:spcPct val="170000"/>
              </a:lnSpc>
            </a:pPr>
            <a:r>
              <a:rPr lang="pt-BR" dirty="0"/>
              <a:t>Cg</a:t>
            </a:r>
          </a:p>
          <a:p>
            <a:pPr lvl="1">
              <a:lnSpc>
                <a:spcPct val="170000"/>
              </a:lnSpc>
            </a:pPr>
            <a:r>
              <a:rPr lang="pt-BR" sz="1800" dirty="0">
                <a:latin typeface="+mj-lt"/>
              </a:rPr>
              <a:t>Nvidia</a:t>
            </a:r>
          </a:p>
          <a:p>
            <a:pPr>
              <a:lnSpc>
                <a:spcPct val="170000"/>
              </a:lnSpc>
            </a:pPr>
            <a:r>
              <a:rPr lang="en-US" dirty="0"/>
              <a:t>GLSL, the OpenGL Shading Language</a:t>
            </a:r>
          </a:p>
          <a:p>
            <a:pPr lvl="1"/>
            <a:r>
              <a:rPr lang="pt-BR" sz="1800" dirty="0" err="1">
                <a:latin typeface="+mj-lt"/>
              </a:rPr>
              <a:t>Khronos</a:t>
            </a:r>
            <a:r>
              <a:rPr lang="pt-BR" sz="1800" dirty="0">
                <a:latin typeface="+mj-lt"/>
              </a:rPr>
              <a:t> </a:t>
            </a:r>
            <a:r>
              <a:rPr lang="pt-BR" sz="1800" dirty="0" err="1">
                <a:latin typeface="+mj-lt"/>
              </a:rPr>
              <a:t>Group</a:t>
            </a:r>
            <a:r>
              <a:rPr lang="pt-BR" sz="1800" dirty="0">
                <a:latin typeface="+mj-lt"/>
              </a:rPr>
              <a:t> </a:t>
            </a:r>
          </a:p>
          <a:p>
            <a:pPr lvl="2"/>
            <a:r>
              <a:rPr lang="en-US" sz="1600" dirty="0">
                <a:latin typeface="+mj-lt"/>
              </a:rPr>
              <a:t>3D graphics, Virtual and Augmented Reality, Parallel Computing, Neural Networks, and Vision Processing</a:t>
            </a:r>
          </a:p>
          <a:p>
            <a:pPr lvl="3"/>
            <a:r>
              <a:rPr lang="en-US" sz="2000" dirty="0">
                <a:latin typeface="+mj-lt"/>
              </a:rPr>
              <a:t>Members: AMD, 3DLab, Apple, Google, Epic Games, </a:t>
            </a:r>
            <a:r>
              <a:rPr lang="en-US" sz="2000" dirty="0" err="1">
                <a:latin typeface="+mj-lt"/>
              </a:rPr>
              <a:t>Nvidia</a:t>
            </a:r>
            <a:r>
              <a:rPr lang="en-US" sz="2000" dirty="0">
                <a:latin typeface="+mj-lt"/>
              </a:rPr>
              <a:t>, etc. </a:t>
            </a:r>
            <a:endParaRPr lang="pt-BR" sz="2000" dirty="0">
              <a:latin typeface="+mj-lt"/>
            </a:endParaRP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179945" y="374795"/>
            <a:ext cx="7169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mtClean="0"/>
              <a:t>Shaders</a:t>
            </a:r>
            <a:br>
              <a:rPr lang="pt-BR" smtClean="0"/>
            </a:br>
            <a:r>
              <a:rPr lang="pt-BR" sz="1600" smtClean="0">
                <a:solidFill>
                  <a:schemeClr val="accent1"/>
                </a:solidFill>
              </a:rPr>
              <a:t>BASIC PRINCIPLES OF SHADERS WITH OPENGL ES 2.0 IN WEBGL 1.0</a:t>
            </a:r>
            <a:endParaRPr lang="pt-BR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54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template.pptx" id="{BF1EC806-114E-4898-B0B8-A39948C4FCDE}" vid="{1EE4FE9F-2467-483C-9078-1C5FF15EE278}"/>
    </a:ext>
  </a:extLst>
</a:theme>
</file>

<file path=ppt/theme/theme2.xml><?xml version="1.0" encoding="utf-8"?>
<a:theme xmlns:a="http://schemas.openxmlformats.org/drawingml/2006/main" name="Office'i kujundu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3029</TotalTime>
  <Words>1433</Words>
  <Application>Microsoft Office PowerPoint</Application>
  <PresentationFormat>Widescreen</PresentationFormat>
  <Paragraphs>355</Paragraphs>
  <Slides>35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42" baseType="lpstr">
      <vt:lpstr>Arial</vt:lpstr>
      <vt:lpstr>Calibri</vt:lpstr>
      <vt:lpstr>Calibri Light</vt:lpstr>
      <vt:lpstr>Courier New</vt:lpstr>
      <vt:lpstr>Futura Medium</vt:lpstr>
      <vt:lpstr>Wingdings</vt:lpstr>
      <vt:lpstr>Office Theme</vt:lpstr>
      <vt:lpstr>Shaders</vt:lpstr>
      <vt:lpstr>Shaders BASIC PRINCIPLES OF SHADERS WITH OPENGL ES 2.0 IN WEBGL 1.0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Shaders BASIC PRINCIPLES OF SHADERS WITH OPENGL ES 2.0 IN WEBGL 1.0</vt:lpstr>
      <vt:lpstr>Apresentação do PowerPoint</vt:lpstr>
      <vt:lpstr>Apresentação do PowerPoint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  <vt:lpstr>Shaders BASIC PRINCIPLES OF SHADERS WITH OPENGL ES 2.0 IN WEBGL 1.0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Daniel Priori</cp:lastModifiedBy>
  <cp:revision>180</cp:revision>
  <dcterms:created xsi:type="dcterms:W3CDTF">2016-12-12T06:34:48Z</dcterms:created>
  <dcterms:modified xsi:type="dcterms:W3CDTF">2018-04-17T20:34:17Z</dcterms:modified>
</cp:coreProperties>
</file>

<file path=docProps/thumbnail.jpeg>
</file>